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Caveat"/>
      <p:regular r:id="rId28"/>
      <p:bold r:id="rId29"/>
    </p:embeddedFont>
    <p:embeddedFont>
      <p:font typeface="Poppins"/>
      <p:regular r:id="rId30"/>
      <p:bold r:id="rId31"/>
      <p:italic r:id="rId32"/>
      <p:boldItalic r:id="rId33"/>
    </p:embeddedFont>
    <p:embeddedFont>
      <p:font typeface="Poppins Medium"/>
      <p:regular r:id="rId34"/>
      <p:bold r:id="rId35"/>
      <p:italic r:id="rId36"/>
      <p:boldItalic r:id="rId37"/>
    </p:embeddedFont>
    <p:embeddedFont>
      <p:font typeface="Homemade Apple"/>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9" roundtripDataSignature="AMtx7mhPhx5L16umcmgFQTdccgbVt3Km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Caveat-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ve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6.xml"/><Relationship Id="rId33" Type="http://schemas.openxmlformats.org/officeDocument/2006/relationships/font" Target="fonts/Poppins-boldItalic.fntdata"/><Relationship Id="rId10" Type="http://schemas.openxmlformats.org/officeDocument/2006/relationships/slide" Target="slides/slide5.xml"/><Relationship Id="rId32" Type="http://schemas.openxmlformats.org/officeDocument/2006/relationships/font" Target="fonts/Poppins-italic.fntdata"/><Relationship Id="rId13" Type="http://schemas.openxmlformats.org/officeDocument/2006/relationships/slide" Target="slides/slide8.xml"/><Relationship Id="rId35" Type="http://schemas.openxmlformats.org/officeDocument/2006/relationships/font" Target="fonts/PoppinsMedium-bold.fntdata"/><Relationship Id="rId12" Type="http://schemas.openxmlformats.org/officeDocument/2006/relationships/slide" Target="slides/slide7.xml"/><Relationship Id="rId34" Type="http://schemas.openxmlformats.org/officeDocument/2006/relationships/font" Target="fonts/PoppinsMedium-regular.fntdata"/><Relationship Id="rId15" Type="http://schemas.openxmlformats.org/officeDocument/2006/relationships/slide" Target="slides/slide10.xml"/><Relationship Id="rId37" Type="http://schemas.openxmlformats.org/officeDocument/2006/relationships/font" Target="fonts/PoppinsMedium-boldItalic.fntdata"/><Relationship Id="rId14" Type="http://schemas.openxmlformats.org/officeDocument/2006/relationships/slide" Target="slides/slide9.xml"/><Relationship Id="rId36" Type="http://schemas.openxmlformats.org/officeDocument/2006/relationships/font" Target="fonts/PoppinsMedium-italic.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HomemadeApple-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d8c6fc1156_0_4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g3d8c6fc1156_0_4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d8c6fc1156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g3d8c6fc1156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d8c6fc1156_0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g3d8c6fc1156_0_1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d8c6fc1156_0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g3d8c6fc1156_0_2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d8c6fc1156_0_3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g3d8c6fc1156_0_3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d8c6fc1156_0_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g3d8c6fc1156_0_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d8c6fc1156_0_4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5" name="Google Shape;285;g3d8c6fc1156_0_4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d8c6fc1156_0_4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g3d8c6fc1156_0_4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d8c6fc1156_0_4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g3d8c6fc1156_0_4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d8c6fc1156_0_4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g3d8c6fc1156_0_4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d8c6fc1156_0_4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g3d8c6fc1156_0_4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d8c6fc1156_0_4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g3d8c6fc1156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f113693c1b_0_10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g2f113693c1b_0_10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f113693c1b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 name="Google Shape;137;g2f113693c1b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f113693c1b_0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g2f113693c1b_0_1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f113693c1b_0_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g2f113693c1b_0_2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f113693c1b_0_4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g2f113693c1b_0_4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f113693c1b_0_5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g2f113693c1b_0_5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1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1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1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0"/>
          <p:cNvSpPr/>
          <p:nvPr>
            <p:ph idx="2" type="pic"/>
          </p:nvPr>
        </p:nvSpPr>
        <p:spPr>
          <a:xfrm>
            <a:off x="1792288" y="612775"/>
            <a:ext cx="5486400" cy="4114800"/>
          </a:xfrm>
          <a:prstGeom prst="rect">
            <a:avLst/>
          </a:prstGeom>
          <a:noFill/>
          <a:ln>
            <a:noFill/>
          </a:ln>
        </p:spPr>
      </p:sp>
      <p:sp>
        <p:nvSpPr>
          <p:cNvPr id="64" name="Google Shape;64;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9.png"/><Relationship Id="rId5"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hyperlink" Target="https://esu-online.org/student-protests-monitoring-september-november-2025/" TargetMode="External"/><Relationship Id="rId5" Type="http://schemas.openxmlformats.org/officeDocument/2006/relationships/hyperlink" Target="https://esu-online.org/student-protestsmonitor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4.png"/><Relationship Id="rId8"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5.png"/><Relationship Id="rId10" Type="http://schemas.openxmlformats.org/officeDocument/2006/relationships/image" Target="../media/image8.png"/><Relationship Id="rId9"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10.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12.png"/><Relationship Id="rId11" Type="http://schemas.openxmlformats.org/officeDocument/2006/relationships/image" Target="../media/image18.png"/><Relationship Id="rId10" Type="http://schemas.openxmlformats.org/officeDocument/2006/relationships/image" Target="../media/image15.png"/><Relationship Id="rId12" Type="http://schemas.openxmlformats.org/officeDocument/2006/relationships/image" Target="../media/image25.png"/><Relationship Id="rId9" Type="http://schemas.openxmlformats.org/officeDocument/2006/relationships/image" Target="../media/image21.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34.png"/><Relationship Id="rId13" Type="http://schemas.openxmlformats.org/officeDocument/2006/relationships/image" Target="../media/image30.png"/><Relationship Id="rId12"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12.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7.jpg"/><Relationship Id="rId5" Type="http://schemas.openxmlformats.org/officeDocument/2006/relationships/image" Target="../media/image21.png"/><Relationship Id="rId6" Type="http://schemas.openxmlformats.org/officeDocument/2006/relationships/image" Target="../media/image28.png"/></Relationships>
</file>

<file path=ppt/slides/_rels/slide9.xml.rels><?xml version="1.0" encoding="UTF-8" standalone="yes"?><Relationships xmlns="http://schemas.openxmlformats.org/package/2006/relationships"><Relationship Id="rId20" Type="http://schemas.openxmlformats.org/officeDocument/2006/relationships/image" Target="../media/image41.png"/><Relationship Id="rId11" Type="http://schemas.openxmlformats.org/officeDocument/2006/relationships/image" Target="../media/image45.png"/><Relationship Id="rId10" Type="http://schemas.openxmlformats.org/officeDocument/2006/relationships/image" Target="../media/image38.png"/><Relationship Id="rId21" Type="http://schemas.openxmlformats.org/officeDocument/2006/relationships/image" Target="../media/image42.png"/><Relationship Id="rId13" Type="http://schemas.openxmlformats.org/officeDocument/2006/relationships/image" Target="../media/image55.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8.png"/><Relationship Id="rId15" Type="http://schemas.openxmlformats.org/officeDocument/2006/relationships/image" Target="../media/image48.png"/><Relationship Id="rId14" Type="http://schemas.openxmlformats.org/officeDocument/2006/relationships/image" Target="../media/image44.png"/><Relationship Id="rId17" Type="http://schemas.openxmlformats.org/officeDocument/2006/relationships/image" Target="../media/image43.png"/><Relationship Id="rId16" Type="http://schemas.openxmlformats.org/officeDocument/2006/relationships/image" Target="../media/image39.png"/><Relationship Id="rId5" Type="http://schemas.openxmlformats.org/officeDocument/2006/relationships/image" Target="../media/image35.png"/><Relationship Id="rId19" Type="http://schemas.openxmlformats.org/officeDocument/2006/relationships/image" Target="../media/image46.png"/><Relationship Id="rId6" Type="http://schemas.openxmlformats.org/officeDocument/2006/relationships/image" Target="../media/image33.png"/><Relationship Id="rId18"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2"/>
          <p:cNvSpPr/>
          <p:nvPr/>
        </p:nvSpPr>
        <p:spPr>
          <a:xfrm>
            <a:off x="1997925"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3187" l="0" r="0" t="-5009"/>
            </a:stretch>
          </a:blipFill>
          <a:ln>
            <a:noFill/>
          </a:ln>
        </p:spPr>
      </p:sp>
      <p:grpSp>
        <p:nvGrpSpPr>
          <p:cNvPr id="85" name="Google Shape;85;p2"/>
          <p:cNvGrpSpPr/>
          <p:nvPr/>
        </p:nvGrpSpPr>
        <p:grpSpPr>
          <a:xfrm>
            <a:off x="5138186" y="7626953"/>
            <a:ext cx="5211394" cy="2497272"/>
            <a:chOff x="63373" y="63500"/>
            <a:chExt cx="7663815" cy="3672459"/>
          </a:xfrm>
        </p:grpSpPr>
        <p:sp>
          <p:nvSpPr>
            <p:cNvPr id="86" name="Google Shape;86;p2"/>
            <p:cNvSpPr/>
            <p:nvPr/>
          </p:nvSpPr>
          <p:spPr>
            <a:xfrm>
              <a:off x="63373" y="63500"/>
              <a:ext cx="7663815" cy="3670173"/>
            </a:xfrm>
            <a:custGeom>
              <a:rect b="b" l="l" r="r" t="t"/>
              <a:pathLst>
                <a:path extrusionOk="0" h="3670173" w="7663815">
                  <a:moveTo>
                    <a:pt x="7585329" y="0"/>
                  </a:moveTo>
                  <a:cubicBezTo>
                    <a:pt x="7089648" y="0"/>
                    <a:pt x="6588506" y="317627"/>
                    <a:pt x="6543167" y="925449"/>
                  </a:cubicBezTo>
                  <a:lnTo>
                    <a:pt x="6542405" y="925449"/>
                  </a:lnTo>
                  <a:lnTo>
                    <a:pt x="6542405" y="935863"/>
                  </a:lnTo>
                  <a:cubicBezTo>
                    <a:pt x="6540627" y="962025"/>
                    <a:pt x="6539484" y="988568"/>
                    <a:pt x="6539484" y="1015746"/>
                  </a:cubicBezTo>
                  <a:lnTo>
                    <a:pt x="6539484" y="1728089"/>
                  </a:lnTo>
                  <a:lnTo>
                    <a:pt x="6542405" y="2635504"/>
                  </a:lnTo>
                  <a:cubicBezTo>
                    <a:pt x="6542405" y="3070733"/>
                    <a:pt x="6194933" y="3104642"/>
                    <a:pt x="6088380" y="3104642"/>
                  </a:cubicBezTo>
                  <a:cubicBezTo>
                    <a:pt x="5980938" y="3104642"/>
                    <a:pt x="5630545" y="3070860"/>
                    <a:pt x="5630545" y="2635504"/>
                  </a:cubicBezTo>
                  <a:lnTo>
                    <a:pt x="5632069" y="1062355"/>
                  </a:lnTo>
                  <a:cubicBezTo>
                    <a:pt x="5632069" y="395605"/>
                    <a:pt x="5105908" y="46609"/>
                    <a:pt x="4586224" y="46609"/>
                  </a:cubicBezTo>
                  <a:cubicBezTo>
                    <a:pt x="4068318" y="46609"/>
                    <a:pt x="3544062" y="395478"/>
                    <a:pt x="3544062" y="1062355"/>
                  </a:cubicBezTo>
                  <a:lnTo>
                    <a:pt x="3544062" y="2345817"/>
                  </a:lnTo>
                  <a:lnTo>
                    <a:pt x="3545332" y="2635504"/>
                  </a:lnTo>
                  <a:cubicBezTo>
                    <a:pt x="3545332" y="3070733"/>
                    <a:pt x="3197733" y="3104642"/>
                    <a:pt x="3091307" y="3104642"/>
                  </a:cubicBezTo>
                  <a:cubicBezTo>
                    <a:pt x="2983992" y="3104642"/>
                    <a:pt x="2633472" y="3070860"/>
                    <a:pt x="2633472" y="2635504"/>
                  </a:cubicBezTo>
                  <a:lnTo>
                    <a:pt x="2629662" y="1062355"/>
                  </a:lnTo>
                  <a:cubicBezTo>
                    <a:pt x="2629662" y="395605"/>
                    <a:pt x="2103501" y="46609"/>
                    <a:pt x="1583690" y="46609"/>
                  </a:cubicBezTo>
                  <a:cubicBezTo>
                    <a:pt x="1065784" y="46609"/>
                    <a:pt x="541528" y="395478"/>
                    <a:pt x="541528" y="1062355"/>
                  </a:cubicBezTo>
                  <a:lnTo>
                    <a:pt x="539369" y="2635504"/>
                  </a:lnTo>
                  <a:cubicBezTo>
                    <a:pt x="539369" y="3070733"/>
                    <a:pt x="191897" y="3104642"/>
                    <a:pt x="85344" y="3104642"/>
                  </a:cubicBezTo>
                  <a:cubicBezTo>
                    <a:pt x="64516" y="3104642"/>
                    <a:pt x="34671" y="3103372"/>
                    <a:pt x="0" y="3098165"/>
                  </a:cubicBezTo>
                  <a:lnTo>
                    <a:pt x="0" y="3666998"/>
                  </a:lnTo>
                  <a:cubicBezTo>
                    <a:pt x="28448" y="3669030"/>
                    <a:pt x="56896" y="3670173"/>
                    <a:pt x="85344" y="3670173"/>
                  </a:cubicBezTo>
                  <a:cubicBezTo>
                    <a:pt x="597916" y="3670173"/>
                    <a:pt x="1116584" y="3328162"/>
                    <a:pt x="1126998" y="2674366"/>
                  </a:cubicBezTo>
                  <a:lnTo>
                    <a:pt x="1129665" y="1081278"/>
                  </a:lnTo>
                  <a:cubicBezTo>
                    <a:pt x="1129665" y="645922"/>
                    <a:pt x="1477137" y="612140"/>
                    <a:pt x="1583690" y="612140"/>
                  </a:cubicBezTo>
                  <a:cubicBezTo>
                    <a:pt x="1691132" y="612140"/>
                    <a:pt x="2041525" y="645922"/>
                    <a:pt x="2041525" y="1081278"/>
                  </a:cubicBezTo>
                  <a:lnTo>
                    <a:pt x="2045843" y="2674366"/>
                  </a:lnTo>
                  <a:cubicBezTo>
                    <a:pt x="2056384" y="3328035"/>
                    <a:pt x="2576703" y="3670173"/>
                    <a:pt x="3091307" y="3670173"/>
                  </a:cubicBezTo>
                  <a:cubicBezTo>
                    <a:pt x="3609213" y="3670173"/>
                    <a:pt x="4133469" y="3321304"/>
                    <a:pt x="4133469" y="2654427"/>
                  </a:cubicBezTo>
                  <a:lnTo>
                    <a:pt x="4133469" y="1061847"/>
                  </a:lnTo>
                  <a:lnTo>
                    <a:pt x="4133215" y="1061847"/>
                  </a:lnTo>
                  <a:cubicBezTo>
                    <a:pt x="4143756" y="645668"/>
                    <a:pt x="4481450" y="612013"/>
                    <a:pt x="4586225" y="612013"/>
                  </a:cubicBezTo>
                  <a:cubicBezTo>
                    <a:pt x="4693540" y="612013"/>
                    <a:pt x="5044059" y="645795"/>
                    <a:pt x="5044059" y="1081151"/>
                  </a:cubicBezTo>
                  <a:lnTo>
                    <a:pt x="5042535" y="1611249"/>
                  </a:lnTo>
                  <a:lnTo>
                    <a:pt x="5042535" y="2654300"/>
                  </a:lnTo>
                  <a:cubicBezTo>
                    <a:pt x="5042535" y="3321177"/>
                    <a:pt x="5568696" y="3670046"/>
                    <a:pt x="6088507" y="3670046"/>
                  </a:cubicBezTo>
                  <a:cubicBezTo>
                    <a:pt x="6606414" y="3670046"/>
                    <a:pt x="7130669" y="3321177"/>
                    <a:pt x="7130669" y="2654300"/>
                  </a:cubicBezTo>
                  <a:lnTo>
                    <a:pt x="7130669" y="978916"/>
                  </a:lnTo>
                  <a:cubicBezTo>
                    <a:pt x="7159752" y="597281"/>
                    <a:pt x="7482967" y="565531"/>
                    <a:pt x="7585583" y="565531"/>
                  </a:cubicBezTo>
                  <a:lnTo>
                    <a:pt x="7663815" y="568579"/>
                  </a:lnTo>
                  <a:lnTo>
                    <a:pt x="7663815" y="64262"/>
                  </a:lnTo>
                  <a:lnTo>
                    <a:pt x="7660132" y="3302"/>
                  </a:lnTo>
                  <a:lnTo>
                    <a:pt x="7599553" y="508"/>
                  </a:lnTo>
                  <a:cubicBezTo>
                    <a:pt x="7594981" y="254"/>
                    <a:pt x="7590282" y="0"/>
                    <a:pt x="7585583" y="0"/>
                  </a:cubicBezTo>
                  <a:close/>
                </a:path>
              </a:pathLst>
            </a:custGeom>
            <a:solidFill>
              <a:srgbClr val="F3A2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2"/>
            <p:cNvSpPr/>
            <p:nvPr/>
          </p:nvSpPr>
          <p:spPr>
            <a:xfrm>
              <a:off x="63500" y="2360930"/>
              <a:ext cx="1129919" cy="1375029"/>
            </a:xfrm>
            <a:custGeom>
              <a:rect b="b" l="l" r="r" t="t"/>
              <a:pathLst>
                <a:path extrusionOk="0" h="1375029" w="1129919">
                  <a:moveTo>
                    <a:pt x="539623" y="0"/>
                  </a:moveTo>
                  <a:lnTo>
                    <a:pt x="541147" y="340360"/>
                  </a:lnTo>
                  <a:cubicBezTo>
                    <a:pt x="541147" y="775589"/>
                    <a:pt x="193675" y="809498"/>
                    <a:pt x="87122" y="809498"/>
                  </a:cubicBezTo>
                  <a:cubicBezTo>
                    <a:pt x="66040" y="809498"/>
                    <a:pt x="35433" y="808228"/>
                    <a:pt x="0" y="802767"/>
                  </a:cubicBezTo>
                  <a:lnTo>
                    <a:pt x="0" y="1371727"/>
                  </a:lnTo>
                  <a:cubicBezTo>
                    <a:pt x="28956" y="1373886"/>
                    <a:pt x="58039" y="1375029"/>
                    <a:pt x="87122" y="1375029"/>
                  </a:cubicBezTo>
                  <a:cubicBezTo>
                    <a:pt x="599694" y="1375029"/>
                    <a:pt x="1118235" y="1033018"/>
                    <a:pt x="1128776" y="379349"/>
                  </a:cubicBezTo>
                  <a:lnTo>
                    <a:pt x="1129919" y="127"/>
                  </a:lnTo>
                  <a:close/>
                </a:path>
              </a:pathLst>
            </a:custGeom>
            <a:solidFill>
              <a:srgbClr val="3C63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
            <p:cNvSpPr/>
            <p:nvPr/>
          </p:nvSpPr>
          <p:spPr>
            <a:xfrm>
              <a:off x="602996" y="111760"/>
              <a:ext cx="2094103" cy="2256155"/>
            </a:xfrm>
            <a:custGeom>
              <a:rect b="b" l="l" r="r" t="t"/>
              <a:pathLst>
                <a:path extrusionOk="0" h="2256155" w="2094103">
                  <a:moveTo>
                    <a:pt x="1502156" y="1034669"/>
                  </a:moveTo>
                  <a:lnTo>
                    <a:pt x="1502156" y="1649857"/>
                  </a:lnTo>
                  <a:lnTo>
                    <a:pt x="2094103" y="1649857"/>
                  </a:lnTo>
                  <a:lnTo>
                    <a:pt x="2090293" y="1015746"/>
                  </a:lnTo>
                  <a:cubicBezTo>
                    <a:pt x="2090293" y="348869"/>
                    <a:pt x="1564132" y="0"/>
                    <a:pt x="1044321" y="0"/>
                  </a:cubicBezTo>
                  <a:cubicBezTo>
                    <a:pt x="526415" y="0"/>
                    <a:pt x="2159" y="348869"/>
                    <a:pt x="2159" y="1015746"/>
                  </a:cubicBezTo>
                  <a:lnTo>
                    <a:pt x="0" y="2256155"/>
                  </a:lnTo>
                  <a:lnTo>
                    <a:pt x="590296" y="2256155"/>
                  </a:lnTo>
                  <a:lnTo>
                    <a:pt x="590296" y="1034669"/>
                  </a:lnTo>
                  <a:cubicBezTo>
                    <a:pt x="590296" y="599440"/>
                    <a:pt x="937768" y="565531"/>
                    <a:pt x="1044321" y="565531"/>
                  </a:cubicBezTo>
                  <a:cubicBezTo>
                    <a:pt x="1151763" y="565531"/>
                    <a:pt x="1502156" y="599313"/>
                    <a:pt x="1502156" y="1034669"/>
                  </a:cubicBezTo>
                </a:path>
              </a:pathLst>
            </a:custGeom>
            <a:solidFill>
              <a:srgbClr val="F6A1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
            <p:cNvSpPr/>
            <p:nvPr/>
          </p:nvSpPr>
          <p:spPr>
            <a:xfrm>
              <a:off x="2104898" y="1738376"/>
              <a:ext cx="2091944" cy="1997583"/>
            </a:xfrm>
            <a:custGeom>
              <a:rect b="b" l="l" r="r" t="t"/>
              <a:pathLst>
                <a:path extrusionOk="0" h="1997583" w="2091944">
                  <a:moveTo>
                    <a:pt x="1503680" y="924052"/>
                  </a:moveTo>
                  <a:lnTo>
                    <a:pt x="1503680" y="962914"/>
                  </a:lnTo>
                  <a:cubicBezTo>
                    <a:pt x="1503680" y="1398143"/>
                    <a:pt x="1156081" y="1432052"/>
                    <a:pt x="1049655" y="1432052"/>
                  </a:cubicBezTo>
                  <a:cubicBezTo>
                    <a:pt x="942213" y="1432052"/>
                    <a:pt x="591820" y="1398270"/>
                    <a:pt x="591820" y="962914"/>
                  </a:cubicBezTo>
                  <a:lnTo>
                    <a:pt x="591820" y="0"/>
                  </a:lnTo>
                  <a:lnTo>
                    <a:pt x="0" y="0"/>
                  </a:lnTo>
                  <a:lnTo>
                    <a:pt x="4318" y="1001776"/>
                  </a:lnTo>
                  <a:cubicBezTo>
                    <a:pt x="14859" y="1655445"/>
                    <a:pt x="535178" y="1997583"/>
                    <a:pt x="1049782" y="1997583"/>
                  </a:cubicBezTo>
                  <a:cubicBezTo>
                    <a:pt x="1567688" y="1997583"/>
                    <a:pt x="2091944" y="1648714"/>
                    <a:pt x="2091944" y="981837"/>
                  </a:cubicBezTo>
                  <a:lnTo>
                    <a:pt x="2091944" y="924179"/>
                  </a:lnTo>
                  <a:close/>
                </a:path>
              </a:pathLst>
            </a:custGeom>
            <a:solidFill>
              <a:srgbClr val="E8415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
            <p:cNvSpPr/>
            <p:nvPr/>
          </p:nvSpPr>
          <p:spPr>
            <a:xfrm>
              <a:off x="5105400" y="1874012"/>
              <a:ext cx="2088134" cy="1857502"/>
            </a:xfrm>
            <a:custGeom>
              <a:rect b="b" l="l" r="r" t="t"/>
              <a:pathLst>
                <a:path extrusionOk="0" h="1857502" w="2088134">
                  <a:moveTo>
                    <a:pt x="1499997" y="0"/>
                  </a:moveTo>
                  <a:lnTo>
                    <a:pt x="1499997" y="822833"/>
                  </a:lnTo>
                  <a:cubicBezTo>
                    <a:pt x="1499997" y="1258062"/>
                    <a:pt x="1152525" y="1291971"/>
                    <a:pt x="1045972" y="1291971"/>
                  </a:cubicBezTo>
                  <a:cubicBezTo>
                    <a:pt x="938530" y="1291971"/>
                    <a:pt x="588137" y="1258189"/>
                    <a:pt x="588137" y="822833"/>
                  </a:cubicBezTo>
                  <a:lnTo>
                    <a:pt x="589661" y="0"/>
                  </a:lnTo>
                  <a:lnTo>
                    <a:pt x="0" y="0"/>
                  </a:lnTo>
                  <a:lnTo>
                    <a:pt x="0" y="841756"/>
                  </a:lnTo>
                  <a:cubicBezTo>
                    <a:pt x="0" y="1508633"/>
                    <a:pt x="526161" y="1857502"/>
                    <a:pt x="1045972" y="1857502"/>
                  </a:cubicBezTo>
                  <a:cubicBezTo>
                    <a:pt x="1563878" y="1857502"/>
                    <a:pt x="2088134" y="1508633"/>
                    <a:pt x="2088134" y="841756"/>
                  </a:cubicBezTo>
                  <a:lnTo>
                    <a:pt x="2088134" y="0"/>
                  </a:lnTo>
                  <a:close/>
                </a:path>
              </a:pathLst>
            </a:custGeom>
            <a:solidFill>
              <a:srgbClr val="00794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
            <p:cNvSpPr/>
            <p:nvPr/>
          </p:nvSpPr>
          <p:spPr>
            <a:xfrm>
              <a:off x="6602857" y="65913"/>
              <a:ext cx="1124203" cy="1812544"/>
            </a:xfrm>
            <a:custGeom>
              <a:rect b="b" l="l" r="r" t="t"/>
              <a:pathLst>
                <a:path extrusionOk="0" h="1812544" w="1124203">
                  <a:moveTo>
                    <a:pt x="1120394" y="3302"/>
                  </a:moveTo>
                  <a:lnTo>
                    <a:pt x="1059815" y="508"/>
                  </a:lnTo>
                  <a:cubicBezTo>
                    <a:pt x="1055243" y="254"/>
                    <a:pt x="1050544" y="0"/>
                    <a:pt x="1045845" y="0"/>
                  </a:cubicBezTo>
                  <a:cubicBezTo>
                    <a:pt x="550164" y="0"/>
                    <a:pt x="49022" y="317627"/>
                    <a:pt x="3683" y="925449"/>
                  </a:cubicBezTo>
                  <a:lnTo>
                    <a:pt x="2921" y="925449"/>
                  </a:lnTo>
                  <a:lnTo>
                    <a:pt x="2921" y="935863"/>
                  </a:lnTo>
                  <a:cubicBezTo>
                    <a:pt x="1143" y="962025"/>
                    <a:pt x="0" y="988568"/>
                    <a:pt x="0" y="1015746"/>
                  </a:cubicBezTo>
                  <a:lnTo>
                    <a:pt x="0" y="1812544"/>
                  </a:lnTo>
                  <a:lnTo>
                    <a:pt x="591058" y="1812544"/>
                  </a:lnTo>
                  <a:lnTo>
                    <a:pt x="591058" y="978789"/>
                  </a:lnTo>
                  <a:cubicBezTo>
                    <a:pt x="620141" y="597154"/>
                    <a:pt x="943356" y="565404"/>
                    <a:pt x="1045972" y="565404"/>
                  </a:cubicBezTo>
                  <a:lnTo>
                    <a:pt x="1124204" y="568452"/>
                  </a:lnTo>
                  <a:close/>
                </a:path>
              </a:pathLst>
            </a:custGeom>
            <a:solidFill>
              <a:srgbClr val="F6A1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 name="Google Shape;92;p2"/>
          <p:cNvGrpSpPr/>
          <p:nvPr/>
        </p:nvGrpSpPr>
        <p:grpSpPr>
          <a:xfrm>
            <a:off x="-12" y="9"/>
            <a:ext cx="5138185" cy="10287001"/>
            <a:chOff x="63500" y="268986"/>
            <a:chExt cx="7612126" cy="15240001"/>
          </a:xfrm>
        </p:grpSpPr>
        <p:sp>
          <p:nvSpPr>
            <p:cNvPr id="93" name="Google Shape;93;p2"/>
            <p:cNvSpPr/>
            <p:nvPr/>
          </p:nvSpPr>
          <p:spPr>
            <a:xfrm>
              <a:off x="74422" y="268986"/>
              <a:ext cx="7600950" cy="15240001"/>
            </a:xfrm>
            <a:custGeom>
              <a:rect b="b" l="l" r="r" t="t"/>
              <a:pathLst>
                <a:path extrusionOk="0" h="15240001" w="7600950">
                  <a:moveTo>
                    <a:pt x="0" y="0"/>
                  </a:moveTo>
                  <a:lnTo>
                    <a:pt x="0" y="15240001"/>
                  </a:lnTo>
                  <a:lnTo>
                    <a:pt x="7600950" y="15240001"/>
                  </a:lnTo>
                  <a:lnTo>
                    <a:pt x="7600950" y="0"/>
                  </a:lnTo>
                  <a:close/>
                </a:path>
              </a:pathLst>
            </a:custGeom>
            <a:solidFill>
              <a:srgbClr val="3C62AC"/>
            </a:solidFill>
            <a:ln>
              <a:noFill/>
            </a:ln>
          </p:spPr>
        </p:sp>
        <p:sp>
          <p:nvSpPr>
            <p:cNvPr id="94" name="Google Shape;94;p2"/>
            <p:cNvSpPr/>
            <p:nvPr/>
          </p:nvSpPr>
          <p:spPr>
            <a:xfrm>
              <a:off x="63500" y="11601450"/>
              <a:ext cx="7612126" cy="3661919"/>
            </a:xfrm>
            <a:custGeom>
              <a:rect b="b" l="l" r="r" t="t"/>
              <a:pathLst>
                <a:path extrusionOk="0" h="3661919" w="7612126">
                  <a:moveTo>
                    <a:pt x="78232" y="0"/>
                  </a:moveTo>
                  <a:cubicBezTo>
                    <a:pt x="73406" y="0"/>
                    <a:pt x="68580" y="254"/>
                    <a:pt x="60325" y="762"/>
                  </a:cubicBezTo>
                  <a:lnTo>
                    <a:pt x="0" y="3810"/>
                  </a:lnTo>
                  <a:lnTo>
                    <a:pt x="0" y="568325"/>
                  </a:lnTo>
                  <a:lnTo>
                    <a:pt x="78232" y="565531"/>
                  </a:lnTo>
                  <a:cubicBezTo>
                    <a:pt x="185674" y="565531"/>
                    <a:pt x="536067" y="599313"/>
                    <a:pt x="536067" y="1034669"/>
                  </a:cubicBezTo>
                  <a:lnTo>
                    <a:pt x="536067" y="1728090"/>
                  </a:lnTo>
                  <a:lnTo>
                    <a:pt x="537718" y="2643887"/>
                  </a:lnTo>
                  <a:cubicBezTo>
                    <a:pt x="537718" y="2895093"/>
                    <a:pt x="612394" y="3101214"/>
                    <a:pt x="733298" y="3260472"/>
                  </a:cubicBezTo>
                  <a:cubicBezTo>
                    <a:pt x="932688" y="3525013"/>
                    <a:pt x="1259078" y="3661411"/>
                    <a:pt x="1583309" y="3661919"/>
                  </a:cubicBezTo>
                  <a:lnTo>
                    <a:pt x="1587500" y="3661919"/>
                  </a:lnTo>
                  <a:cubicBezTo>
                    <a:pt x="2099437" y="3661031"/>
                    <a:pt x="2616581" y="3319019"/>
                    <a:pt x="2626995" y="2666239"/>
                  </a:cubicBezTo>
                  <a:lnTo>
                    <a:pt x="2628138" y="2294128"/>
                  </a:lnTo>
                  <a:lnTo>
                    <a:pt x="2628138" y="2294128"/>
                  </a:lnTo>
                  <a:lnTo>
                    <a:pt x="2628138" y="1072515"/>
                  </a:lnTo>
                  <a:cubicBezTo>
                    <a:pt x="2628138" y="637286"/>
                    <a:pt x="2975610" y="603377"/>
                    <a:pt x="3082163" y="603377"/>
                  </a:cubicBezTo>
                  <a:cubicBezTo>
                    <a:pt x="3179445" y="603377"/>
                    <a:pt x="3476117" y="631190"/>
                    <a:pt x="3531108" y="959993"/>
                  </a:cubicBezTo>
                  <a:cubicBezTo>
                    <a:pt x="3536696" y="993649"/>
                    <a:pt x="3539617" y="1030478"/>
                    <a:pt x="3539617" y="1070737"/>
                  </a:cubicBezTo>
                  <a:lnTo>
                    <a:pt x="3539871" y="1176020"/>
                  </a:lnTo>
                  <a:lnTo>
                    <a:pt x="3539871" y="1664461"/>
                  </a:lnTo>
                  <a:lnTo>
                    <a:pt x="3539617" y="1664461"/>
                  </a:lnTo>
                  <a:lnTo>
                    <a:pt x="3543935" y="2666237"/>
                  </a:lnTo>
                  <a:cubicBezTo>
                    <a:pt x="3554476" y="3319906"/>
                    <a:pt x="4074795" y="3661918"/>
                    <a:pt x="4589399" y="3661918"/>
                  </a:cubicBezTo>
                  <a:cubicBezTo>
                    <a:pt x="5107305" y="3661918"/>
                    <a:pt x="5631561" y="3313049"/>
                    <a:pt x="5631561" y="2646172"/>
                  </a:cubicBezTo>
                  <a:lnTo>
                    <a:pt x="5631561" y="2644648"/>
                  </a:lnTo>
                  <a:cubicBezTo>
                    <a:pt x="5631561" y="2644394"/>
                    <a:pt x="5631561" y="2644139"/>
                    <a:pt x="5631561" y="2643885"/>
                  </a:cubicBezTo>
                  <a:lnTo>
                    <a:pt x="5631561" y="1051306"/>
                  </a:lnTo>
                  <a:lnTo>
                    <a:pt x="5631307" y="1051306"/>
                  </a:lnTo>
                  <a:cubicBezTo>
                    <a:pt x="5641848" y="635127"/>
                    <a:pt x="5979542" y="601600"/>
                    <a:pt x="6084316" y="601600"/>
                  </a:cubicBezTo>
                  <a:cubicBezTo>
                    <a:pt x="6191758" y="601600"/>
                    <a:pt x="6542151" y="635381"/>
                    <a:pt x="6542151" y="1070738"/>
                  </a:cubicBezTo>
                  <a:lnTo>
                    <a:pt x="6540627" y="1600836"/>
                  </a:lnTo>
                  <a:lnTo>
                    <a:pt x="6540627" y="1799972"/>
                  </a:lnTo>
                  <a:lnTo>
                    <a:pt x="6540373" y="1799972"/>
                  </a:lnTo>
                  <a:lnTo>
                    <a:pt x="6540373" y="2641729"/>
                  </a:lnTo>
                  <a:cubicBezTo>
                    <a:pt x="6540373" y="2704340"/>
                    <a:pt x="6544945" y="2764030"/>
                    <a:pt x="6553835" y="2821053"/>
                  </a:cubicBezTo>
                  <a:cubicBezTo>
                    <a:pt x="6638163" y="3372360"/>
                    <a:pt x="7115048" y="3659507"/>
                    <a:pt x="7586599" y="3659507"/>
                  </a:cubicBezTo>
                  <a:cubicBezTo>
                    <a:pt x="7595108" y="3659507"/>
                    <a:pt x="7603617" y="3659380"/>
                    <a:pt x="7612126" y="3659253"/>
                  </a:cubicBezTo>
                  <a:lnTo>
                    <a:pt x="7612126" y="3659253"/>
                  </a:lnTo>
                  <a:lnTo>
                    <a:pt x="7612126" y="3091309"/>
                  </a:lnTo>
                  <a:lnTo>
                    <a:pt x="7612126" y="3091309"/>
                  </a:lnTo>
                  <a:cubicBezTo>
                    <a:pt x="7602474" y="3091817"/>
                    <a:pt x="7593838" y="3091945"/>
                    <a:pt x="7586345" y="3091945"/>
                  </a:cubicBezTo>
                  <a:cubicBezTo>
                    <a:pt x="7487538" y="3091945"/>
                    <a:pt x="7182738" y="3063242"/>
                    <a:pt x="7134987" y="2719200"/>
                  </a:cubicBezTo>
                  <a:cubicBezTo>
                    <a:pt x="7131050" y="2690116"/>
                    <a:pt x="7128891" y="2658748"/>
                    <a:pt x="7128891" y="2624965"/>
                  </a:cubicBezTo>
                  <a:lnTo>
                    <a:pt x="7129273" y="2291336"/>
                  </a:lnTo>
                  <a:lnTo>
                    <a:pt x="7130162" y="1799974"/>
                  </a:lnTo>
                  <a:lnTo>
                    <a:pt x="7129654" y="1799974"/>
                  </a:lnTo>
                  <a:lnTo>
                    <a:pt x="7130416" y="1051817"/>
                  </a:lnTo>
                  <a:cubicBezTo>
                    <a:pt x="7130416" y="385067"/>
                    <a:pt x="6604255" y="36071"/>
                    <a:pt x="6084444" y="36071"/>
                  </a:cubicBezTo>
                  <a:cubicBezTo>
                    <a:pt x="5566538" y="36071"/>
                    <a:pt x="5042282" y="384940"/>
                    <a:pt x="5042282" y="1051817"/>
                  </a:cubicBezTo>
                  <a:lnTo>
                    <a:pt x="5042282" y="2335279"/>
                  </a:lnTo>
                  <a:lnTo>
                    <a:pt x="5043552" y="2622680"/>
                  </a:lnTo>
                  <a:lnTo>
                    <a:pt x="5043552" y="2625601"/>
                  </a:lnTo>
                  <a:cubicBezTo>
                    <a:pt x="5043171" y="3060195"/>
                    <a:pt x="4695953" y="3093977"/>
                    <a:pt x="4589527" y="3093977"/>
                  </a:cubicBezTo>
                  <a:cubicBezTo>
                    <a:pt x="4482085" y="3093977"/>
                    <a:pt x="4131692" y="3060195"/>
                    <a:pt x="4131692" y="2624840"/>
                  </a:cubicBezTo>
                  <a:lnTo>
                    <a:pt x="4131692" y="2620902"/>
                  </a:lnTo>
                  <a:lnTo>
                    <a:pt x="4131692" y="1687579"/>
                  </a:lnTo>
                  <a:lnTo>
                    <a:pt x="4131946" y="1687579"/>
                  </a:lnTo>
                  <a:lnTo>
                    <a:pt x="4128136" y="1053468"/>
                  </a:lnTo>
                  <a:cubicBezTo>
                    <a:pt x="4128136" y="990603"/>
                    <a:pt x="4123437" y="930532"/>
                    <a:pt x="4114547" y="873255"/>
                  </a:cubicBezTo>
                  <a:cubicBezTo>
                    <a:pt x="4029711" y="322711"/>
                    <a:pt x="3553207" y="35944"/>
                    <a:pt x="3082037" y="35944"/>
                  </a:cubicBezTo>
                  <a:cubicBezTo>
                    <a:pt x="2564131" y="35944"/>
                    <a:pt x="2039875" y="384813"/>
                    <a:pt x="2039875" y="1051690"/>
                  </a:cubicBezTo>
                  <a:lnTo>
                    <a:pt x="2038859" y="1831342"/>
                  </a:lnTo>
                  <a:lnTo>
                    <a:pt x="2038097" y="2286764"/>
                  </a:lnTo>
                  <a:lnTo>
                    <a:pt x="2038097" y="2286764"/>
                  </a:lnTo>
                  <a:lnTo>
                    <a:pt x="2038097" y="2288797"/>
                  </a:lnTo>
                  <a:lnTo>
                    <a:pt x="2038097" y="2294004"/>
                  </a:lnTo>
                  <a:lnTo>
                    <a:pt x="2038097" y="2294004"/>
                  </a:lnTo>
                  <a:lnTo>
                    <a:pt x="2038224" y="2317372"/>
                  </a:lnTo>
                  <a:lnTo>
                    <a:pt x="2037843" y="2624838"/>
                  </a:lnTo>
                  <a:cubicBezTo>
                    <a:pt x="2037843" y="3060067"/>
                    <a:pt x="1690371" y="3093975"/>
                    <a:pt x="1583818" y="3093975"/>
                  </a:cubicBezTo>
                  <a:cubicBezTo>
                    <a:pt x="1511809" y="3093975"/>
                    <a:pt x="1330326" y="3078736"/>
                    <a:pt x="1218693" y="2937258"/>
                  </a:cubicBezTo>
                  <a:cubicBezTo>
                    <a:pt x="1164972" y="2867916"/>
                    <a:pt x="1127761" y="2768856"/>
                    <a:pt x="1127761" y="2627250"/>
                  </a:cubicBezTo>
                  <a:lnTo>
                    <a:pt x="1127761" y="1684275"/>
                  </a:lnTo>
                  <a:lnTo>
                    <a:pt x="1125983" y="1684275"/>
                  </a:lnTo>
                  <a:lnTo>
                    <a:pt x="1125983" y="1079373"/>
                  </a:lnTo>
                  <a:lnTo>
                    <a:pt x="1124459" y="1079373"/>
                  </a:lnTo>
                  <a:lnTo>
                    <a:pt x="1124459" y="1015746"/>
                  </a:lnTo>
                  <a:cubicBezTo>
                    <a:pt x="1124459" y="348869"/>
                    <a:pt x="598298" y="0"/>
                    <a:pt x="78487"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 name="Google Shape;95;p2"/>
          <p:cNvSpPr/>
          <p:nvPr/>
        </p:nvSpPr>
        <p:spPr>
          <a:xfrm>
            <a:off x="14169512" y="9025546"/>
            <a:ext cx="3089788" cy="888314"/>
          </a:xfrm>
          <a:custGeom>
            <a:rect b="b" l="l" r="r" t="t"/>
            <a:pathLst>
              <a:path extrusionOk="0" h="888314" w="3089788">
                <a:moveTo>
                  <a:pt x="0" y="0"/>
                </a:moveTo>
                <a:lnTo>
                  <a:pt x="3089788" y="0"/>
                </a:lnTo>
                <a:lnTo>
                  <a:pt x="3089788" y="888314"/>
                </a:lnTo>
                <a:lnTo>
                  <a:pt x="0" y="888314"/>
                </a:lnTo>
                <a:lnTo>
                  <a:pt x="0" y="0"/>
                </a:lnTo>
                <a:close/>
              </a:path>
            </a:pathLst>
          </a:custGeom>
          <a:blipFill rotWithShape="1">
            <a:blip r:embed="rId4">
              <a:alphaModFix/>
            </a:blip>
            <a:stretch>
              <a:fillRect b="0" l="0" r="0" t="0"/>
            </a:stretch>
          </a:blipFill>
          <a:ln>
            <a:noFill/>
          </a:ln>
        </p:spPr>
      </p:sp>
      <p:sp>
        <p:nvSpPr>
          <p:cNvPr id="96" name="Google Shape;96;p2"/>
          <p:cNvSpPr txBox="1"/>
          <p:nvPr/>
        </p:nvSpPr>
        <p:spPr>
          <a:xfrm>
            <a:off x="6364076" y="1345850"/>
            <a:ext cx="10895100" cy="55089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Clr>
                <a:srgbClr val="000000"/>
              </a:buClr>
              <a:buSzPts val="5600"/>
              <a:buFont typeface="Arial"/>
              <a:buNone/>
            </a:pPr>
            <a:r>
              <a:rPr lang="en-US" sz="5800">
                <a:solidFill>
                  <a:srgbClr val="191919"/>
                </a:solidFill>
                <a:latin typeface="Poppins"/>
                <a:ea typeface="Poppins"/>
                <a:cs typeface="Poppins"/>
                <a:sym typeface="Poppins"/>
              </a:rPr>
              <a:t>Academic Freedom Through the Eyes of Students</a:t>
            </a:r>
            <a:endParaRPr sz="5800">
              <a:solidFill>
                <a:srgbClr val="191919"/>
              </a:solidFill>
              <a:latin typeface="Poppins"/>
              <a:ea typeface="Poppins"/>
              <a:cs typeface="Poppins"/>
              <a:sym typeface="Poppins"/>
            </a:endParaRPr>
          </a:p>
          <a:p>
            <a:pPr indent="0" lvl="0" marL="0" marR="0" rtl="0" algn="r">
              <a:lnSpc>
                <a:spcPct val="110000"/>
              </a:lnSpc>
              <a:spcBef>
                <a:spcPts val="0"/>
              </a:spcBef>
              <a:spcAft>
                <a:spcPts val="0"/>
              </a:spcAft>
              <a:buClr>
                <a:srgbClr val="000000"/>
              </a:buClr>
              <a:buSzPts val="5600"/>
              <a:buFont typeface="Arial"/>
              <a:buNone/>
            </a:pPr>
            <a:r>
              <a:t/>
            </a:r>
            <a:endParaRPr sz="5600">
              <a:solidFill>
                <a:srgbClr val="191919"/>
              </a:solidFill>
              <a:latin typeface="Poppins"/>
              <a:ea typeface="Poppins"/>
              <a:cs typeface="Poppins"/>
              <a:sym typeface="Poppins"/>
            </a:endParaRPr>
          </a:p>
          <a:p>
            <a:pPr indent="0" lvl="0" marL="0" marR="0" rtl="0" algn="r">
              <a:lnSpc>
                <a:spcPct val="110000"/>
              </a:lnSpc>
              <a:spcBef>
                <a:spcPts val="0"/>
              </a:spcBef>
              <a:spcAft>
                <a:spcPts val="0"/>
              </a:spcAft>
              <a:buClr>
                <a:srgbClr val="000000"/>
              </a:buClr>
              <a:buSzPts val="5600"/>
              <a:buFont typeface="Arial"/>
              <a:buNone/>
            </a:pPr>
            <a:r>
              <a:t/>
            </a:r>
            <a:endParaRPr sz="5600">
              <a:solidFill>
                <a:srgbClr val="191919"/>
              </a:solidFill>
              <a:latin typeface="Poppins"/>
              <a:ea typeface="Poppins"/>
              <a:cs typeface="Poppins"/>
              <a:sym typeface="Poppins"/>
            </a:endParaRPr>
          </a:p>
          <a:p>
            <a:pPr indent="0" lvl="0" marL="0" marR="0" rtl="0" algn="r">
              <a:lnSpc>
                <a:spcPct val="110000"/>
              </a:lnSpc>
              <a:spcBef>
                <a:spcPts val="0"/>
              </a:spcBef>
              <a:spcAft>
                <a:spcPts val="0"/>
              </a:spcAft>
              <a:buClr>
                <a:srgbClr val="000000"/>
              </a:buClr>
              <a:buSzPts val="5600"/>
              <a:buFont typeface="Arial"/>
              <a:buNone/>
            </a:pPr>
            <a:r>
              <a:rPr lang="en-US" sz="5100">
                <a:solidFill>
                  <a:srgbClr val="191919"/>
                </a:solidFill>
                <a:latin typeface="Poppins"/>
                <a:ea typeface="Poppins"/>
                <a:cs typeface="Poppins"/>
                <a:sym typeface="Poppins"/>
              </a:rPr>
              <a:t>Lana Par </a:t>
            </a:r>
            <a:endParaRPr sz="5100">
              <a:solidFill>
                <a:srgbClr val="191919"/>
              </a:solidFill>
              <a:latin typeface="Poppins"/>
              <a:ea typeface="Poppins"/>
              <a:cs typeface="Poppins"/>
              <a:sym typeface="Poppins"/>
            </a:endParaRPr>
          </a:p>
          <a:p>
            <a:pPr indent="0" lvl="0" marL="0" marR="0" rtl="0" algn="r">
              <a:lnSpc>
                <a:spcPct val="110000"/>
              </a:lnSpc>
              <a:spcBef>
                <a:spcPts val="0"/>
              </a:spcBef>
              <a:spcAft>
                <a:spcPts val="0"/>
              </a:spcAft>
              <a:buClr>
                <a:srgbClr val="000000"/>
              </a:buClr>
              <a:buSzPts val="5600"/>
              <a:buFont typeface="Arial"/>
              <a:buNone/>
            </a:pPr>
            <a:r>
              <a:rPr lang="en-US" sz="5100">
                <a:solidFill>
                  <a:srgbClr val="191919"/>
                </a:solidFill>
                <a:latin typeface="Poppins"/>
                <a:ea typeface="Poppins"/>
                <a:cs typeface="Poppins"/>
                <a:sym typeface="Poppins"/>
              </a:rPr>
              <a:t>President of ESU</a:t>
            </a:r>
            <a:endParaRPr sz="5100">
              <a:solidFill>
                <a:srgbClr val="191919"/>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3d8c6fc1156_0_472"/>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240" name="Google Shape;240;g3d8c6fc1156_0_472"/>
          <p:cNvSpPr txBox="1"/>
          <p:nvPr/>
        </p:nvSpPr>
        <p:spPr>
          <a:xfrm>
            <a:off x="355500" y="1246750"/>
            <a:ext cx="17577000" cy="96165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Clr>
                <a:srgbClr val="000000"/>
              </a:buClr>
              <a:buSzPts val="2500"/>
              <a:buFont typeface="Arial"/>
              <a:buNone/>
            </a:pPr>
            <a:r>
              <a:t/>
            </a:r>
            <a:endParaRPr b="0" i="0" sz="2500" u="none" cap="none" strike="noStrike">
              <a:solidFill>
                <a:srgbClr val="191919"/>
              </a:solidFill>
              <a:latin typeface="Poppins"/>
              <a:ea typeface="Poppins"/>
              <a:cs typeface="Poppins"/>
              <a:sym typeface="Poppins"/>
            </a:endParaRPr>
          </a:p>
          <a:p>
            <a:pPr indent="-412750" lvl="0" marL="4572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Academic freedom is a universal value rooted in the pursuit of knowledge and truth.</a:t>
            </a:r>
            <a:endParaRPr sz="2900">
              <a:solidFill>
                <a:srgbClr val="191919"/>
              </a:solidFill>
              <a:latin typeface="Poppins"/>
              <a:ea typeface="Poppins"/>
              <a:cs typeface="Poppins"/>
              <a:sym typeface="Poppins"/>
            </a:endParaRPr>
          </a:p>
          <a:p>
            <a:pPr indent="-412750" lvl="0" marL="4572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Academic freedom designates the freedom of the academic community - including </a:t>
            </a:r>
            <a:r>
              <a:rPr lang="en-US" sz="2900" u="sng">
                <a:solidFill>
                  <a:srgbClr val="191919"/>
                </a:solidFill>
                <a:latin typeface="Poppins"/>
                <a:ea typeface="Poppins"/>
                <a:cs typeface="Poppins"/>
                <a:sym typeface="Poppins"/>
              </a:rPr>
              <a:t>academic staff</a:t>
            </a:r>
            <a:r>
              <a:rPr lang="en-US" sz="2900">
                <a:solidFill>
                  <a:srgbClr val="191919"/>
                </a:solidFill>
                <a:latin typeface="Poppins"/>
                <a:ea typeface="Poppins"/>
                <a:cs typeface="Poppins"/>
                <a:sym typeface="Poppins"/>
              </a:rPr>
              <a:t> and </a:t>
            </a:r>
            <a:r>
              <a:rPr b="1" lang="en-US" sz="2900" u="sng">
                <a:solidFill>
                  <a:srgbClr val="191919"/>
                </a:solidFill>
                <a:latin typeface="Poppins"/>
                <a:ea typeface="Poppins"/>
                <a:cs typeface="Poppins"/>
                <a:sym typeface="Poppins"/>
              </a:rPr>
              <a:t>students</a:t>
            </a:r>
            <a:r>
              <a:rPr lang="en-US" sz="2900">
                <a:solidFill>
                  <a:srgbClr val="191919"/>
                </a:solidFill>
                <a:latin typeface="Poppins"/>
                <a:ea typeface="Poppins"/>
                <a:cs typeface="Poppins"/>
                <a:sym typeface="Poppins"/>
              </a:rPr>
              <a:t> - in respect of </a:t>
            </a:r>
            <a:r>
              <a:rPr b="1" lang="en-US" sz="2900">
                <a:solidFill>
                  <a:srgbClr val="191919"/>
                </a:solidFill>
                <a:latin typeface="Poppins"/>
                <a:ea typeface="Poppins"/>
                <a:cs typeface="Poppins"/>
                <a:sym typeface="Poppins"/>
              </a:rPr>
              <a:t>research, teaching and learning </a:t>
            </a:r>
            <a:r>
              <a:rPr lang="en-US" sz="2900">
                <a:solidFill>
                  <a:srgbClr val="191919"/>
                </a:solidFill>
                <a:latin typeface="Poppins"/>
                <a:ea typeface="Poppins"/>
                <a:cs typeface="Poppins"/>
                <a:sym typeface="Poppins"/>
              </a:rPr>
              <a:t>and, more broadly, the </a:t>
            </a:r>
            <a:r>
              <a:rPr lang="en-US" sz="2900" u="sng">
                <a:solidFill>
                  <a:srgbClr val="191919"/>
                </a:solidFill>
                <a:latin typeface="Poppins"/>
                <a:ea typeface="Poppins"/>
                <a:cs typeface="Poppins"/>
                <a:sym typeface="Poppins"/>
              </a:rPr>
              <a:t>dissemination</a:t>
            </a:r>
            <a:r>
              <a:rPr lang="en-US" sz="2900">
                <a:solidFill>
                  <a:srgbClr val="191919"/>
                </a:solidFill>
                <a:latin typeface="Poppins"/>
                <a:ea typeface="Poppins"/>
                <a:cs typeface="Poppins"/>
                <a:sym typeface="Poppins"/>
              </a:rPr>
              <a:t> of research and teaching outcomes both within and outside the higher education sector. </a:t>
            </a:r>
            <a:endParaRPr sz="2900">
              <a:solidFill>
                <a:srgbClr val="191919"/>
              </a:solidFill>
              <a:latin typeface="Poppins"/>
              <a:ea typeface="Poppins"/>
              <a:cs typeface="Poppins"/>
              <a:sym typeface="Poppins"/>
            </a:endParaRPr>
          </a:p>
          <a:p>
            <a:pPr indent="-412750" lvl="0" marL="4572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In essence the concept ensures that the academic community may engage in research, teaching, learning and communication in society without fear of reprisal</a:t>
            </a:r>
            <a:endParaRPr sz="2900">
              <a:solidFill>
                <a:srgbClr val="191919"/>
              </a:solidFill>
              <a:latin typeface="Poppins"/>
              <a:ea typeface="Poppins"/>
              <a:cs typeface="Poppins"/>
              <a:sym typeface="Poppins"/>
            </a:endParaRPr>
          </a:p>
          <a:p>
            <a:pPr indent="-412750" lvl="0" marL="4572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Academic freedom must be framed by </a:t>
            </a:r>
            <a:r>
              <a:rPr b="1" lang="en-US" sz="2900">
                <a:solidFill>
                  <a:srgbClr val="191919"/>
                </a:solidFill>
                <a:latin typeface="Poppins"/>
                <a:ea typeface="Poppins"/>
                <a:cs typeface="Poppins"/>
                <a:sym typeface="Poppins"/>
              </a:rPr>
              <a:t>rigorous scientific and professional standards, respect for the rights of others, ethical conduct and the awareness of the impact of research on humans and their environment</a:t>
            </a:r>
            <a:endParaRPr b="1" sz="2900">
              <a:solidFill>
                <a:srgbClr val="191919"/>
              </a:solidFill>
              <a:latin typeface="Poppins"/>
              <a:ea typeface="Poppins"/>
              <a:cs typeface="Poppins"/>
              <a:sym typeface="Poppins"/>
            </a:endParaRPr>
          </a:p>
          <a:p>
            <a:pPr indent="0" lvl="0" marL="1371600" rtl="0" algn="l">
              <a:lnSpc>
                <a:spcPct val="130011"/>
              </a:lnSpc>
              <a:spcBef>
                <a:spcPts val="0"/>
              </a:spcBef>
              <a:spcAft>
                <a:spcPts val="0"/>
              </a:spcAft>
              <a:buNone/>
            </a:pPr>
            <a:r>
              <a:t/>
            </a:r>
            <a:endParaRPr b="1" sz="2900">
              <a:solidFill>
                <a:srgbClr val="191919"/>
              </a:solidFill>
              <a:latin typeface="Poppins"/>
              <a:ea typeface="Poppins"/>
              <a:cs typeface="Poppins"/>
              <a:sym typeface="Poppins"/>
            </a:endParaRPr>
          </a:p>
          <a:p>
            <a:pPr indent="-412750" lvl="0" marL="4572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Academic freedom can be understood to comprise the </a:t>
            </a:r>
            <a:r>
              <a:rPr b="1" lang="en-US" sz="2900" u="sng">
                <a:solidFill>
                  <a:srgbClr val="191919"/>
                </a:solidFill>
                <a:latin typeface="Poppins"/>
                <a:ea typeface="Poppins"/>
                <a:cs typeface="Poppins"/>
                <a:sym typeface="Poppins"/>
              </a:rPr>
              <a:t>freedom to learn</a:t>
            </a:r>
            <a:r>
              <a:rPr lang="en-US" sz="2900">
                <a:solidFill>
                  <a:srgbClr val="191919"/>
                </a:solidFill>
                <a:latin typeface="Poppins"/>
                <a:ea typeface="Poppins"/>
                <a:cs typeface="Poppins"/>
                <a:sym typeface="Poppins"/>
              </a:rPr>
              <a:t>, </a:t>
            </a:r>
            <a:r>
              <a:rPr b="1" lang="en-US" sz="2900" u="sng">
                <a:solidFill>
                  <a:srgbClr val="191919"/>
                </a:solidFill>
                <a:latin typeface="Poppins"/>
                <a:ea typeface="Poppins"/>
                <a:cs typeface="Poppins"/>
                <a:sym typeface="Poppins"/>
              </a:rPr>
              <a:t>to teach </a:t>
            </a:r>
            <a:r>
              <a:rPr lang="en-US" sz="2900">
                <a:solidFill>
                  <a:srgbClr val="191919"/>
                </a:solidFill>
                <a:latin typeface="Poppins"/>
                <a:ea typeface="Poppins"/>
                <a:cs typeface="Poppins"/>
                <a:sym typeface="Poppins"/>
              </a:rPr>
              <a:t>and </a:t>
            </a:r>
            <a:r>
              <a:rPr b="1" lang="en-US" sz="2900" u="sng">
                <a:solidFill>
                  <a:srgbClr val="191919"/>
                </a:solidFill>
                <a:latin typeface="Poppins"/>
                <a:ea typeface="Poppins"/>
                <a:cs typeface="Poppins"/>
                <a:sym typeface="Poppins"/>
              </a:rPr>
              <a:t>to research</a:t>
            </a:r>
            <a:r>
              <a:rPr lang="en-US" sz="2900">
                <a:solidFill>
                  <a:srgbClr val="191919"/>
                </a:solidFill>
                <a:latin typeface="Poppins"/>
                <a:ea typeface="Poppins"/>
                <a:cs typeface="Poppins"/>
                <a:sym typeface="Poppins"/>
              </a:rPr>
              <a:t>, with each of these freedoms entailing the </a:t>
            </a:r>
            <a:r>
              <a:rPr lang="en-US" sz="2900" u="sng">
                <a:solidFill>
                  <a:srgbClr val="191919"/>
                </a:solidFill>
                <a:latin typeface="Poppins"/>
                <a:ea typeface="Poppins"/>
                <a:cs typeface="Poppins"/>
                <a:sym typeface="Poppins"/>
              </a:rPr>
              <a:t>freedom to think</a:t>
            </a:r>
            <a:r>
              <a:rPr lang="en-US" sz="2900">
                <a:solidFill>
                  <a:srgbClr val="191919"/>
                </a:solidFill>
                <a:latin typeface="Poppins"/>
                <a:ea typeface="Poppins"/>
                <a:cs typeface="Poppins"/>
                <a:sym typeface="Poppins"/>
              </a:rPr>
              <a:t>, </a:t>
            </a:r>
            <a:r>
              <a:rPr lang="en-US" sz="2900" u="sng">
                <a:solidFill>
                  <a:srgbClr val="191919"/>
                </a:solidFill>
                <a:latin typeface="Poppins"/>
                <a:ea typeface="Poppins"/>
                <a:cs typeface="Poppins"/>
                <a:sym typeface="Poppins"/>
              </a:rPr>
              <a:t>to question</a:t>
            </a:r>
            <a:r>
              <a:rPr lang="en-US" sz="2900">
                <a:solidFill>
                  <a:srgbClr val="191919"/>
                </a:solidFill>
                <a:latin typeface="Poppins"/>
                <a:ea typeface="Poppins"/>
                <a:cs typeface="Poppins"/>
                <a:sym typeface="Poppins"/>
              </a:rPr>
              <a:t>, and </a:t>
            </a:r>
            <a:r>
              <a:rPr lang="en-US" sz="2900" u="sng">
                <a:solidFill>
                  <a:srgbClr val="191919"/>
                </a:solidFill>
                <a:latin typeface="Poppins"/>
                <a:ea typeface="Poppins"/>
                <a:cs typeface="Poppins"/>
                <a:sym typeface="Poppins"/>
              </a:rPr>
              <a:t>to share ideas</a:t>
            </a:r>
            <a:r>
              <a:rPr lang="en-US" sz="2900">
                <a:solidFill>
                  <a:srgbClr val="191919"/>
                </a:solidFill>
                <a:latin typeface="Poppins"/>
                <a:ea typeface="Poppins"/>
                <a:cs typeface="Poppins"/>
                <a:sym typeface="Poppins"/>
              </a:rPr>
              <a:t>, both inside and outside the higher education sector</a:t>
            </a:r>
            <a:endParaRPr sz="2900">
              <a:solidFill>
                <a:srgbClr val="191919"/>
              </a:solidFill>
              <a:latin typeface="Poppins"/>
              <a:ea typeface="Poppins"/>
              <a:cs typeface="Poppins"/>
              <a:sym typeface="Poppins"/>
            </a:endParaRPr>
          </a:p>
          <a:p>
            <a:pPr indent="0" lvl="0" marL="0" rtl="0" algn="l">
              <a:lnSpc>
                <a:spcPct val="130011"/>
              </a:lnSpc>
              <a:spcBef>
                <a:spcPts val="0"/>
              </a:spcBef>
              <a:spcAft>
                <a:spcPts val="0"/>
              </a:spcAft>
              <a:buClr>
                <a:schemeClr val="dk1"/>
              </a:buClr>
              <a:buSzPts val="1100"/>
              <a:buFont typeface="Arial"/>
              <a:buNone/>
            </a:pPr>
            <a:r>
              <a:t/>
            </a:r>
            <a:endParaRPr sz="28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241" name="Google Shape;241;g3d8c6fc1156_0_472"/>
          <p:cNvSpPr txBox="1"/>
          <p:nvPr/>
        </p:nvSpPr>
        <p:spPr>
          <a:xfrm>
            <a:off x="767525" y="516750"/>
            <a:ext cx="13259400" cy="877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Academic Freedom</a:t>
            </a:r>
            <a:endParaRPr b="1" i="0" sz="5700" u="none" cap="none" strike="noStrike">
              <a:solidFill>
                <a:srgbClr val="F6A131"/>
              </a:solidFill>
              <a:latin typeface="Poppins"/>
              <a:ea typeface="Poppins"/>
              <a:cs typeface="Poppins"/>
              <a:sym typeface="Poppins"/>
            </a:endParaRPr>
          </a:p>
        </p:txBody>
      </p:sp>
      <p:sp>
        <p:nvSpPr>
          <p:cNvPr id="242" name="Google Shape;242;g3d8c6fc1156_0_472"/>
          <p:cNvSpPr/>
          <p:nvPr/>
        </p:nvSpPr>
        <p:spPr>
          <a:xfrm>
            <a:off x="4983650" y="1394250"/>
            <a:ext cx="6740401" cy="332050"/>
          </a:xfrm>
          <a:custGeom>
            <a:rect b="b" l="l" r="r" t="t"/>
            <a:pathLst>
              <a:path extrusionOk="0" h="332050" w="4805990">
                <a:moveTo>
                  <a:pt x="0" y="0"/>
                </a:moveTo>
                <a:lnTo>
                  <a:pt x="4805990" y="0"/>
                </a:lnTo>
                <a:lnTo>
                  <a:pt x="4805990" y="332050"/>
                </a:lnTo>
                <a:lnTo>
                  <a:pt x="0" y="33205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3d8c6fc1156_0_84"/>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248" name="Google Shape;248;g3d8c6fc1156_0_84"/>
          <p:cNvSpPr txBox="1"/>
          <p:nvPr/>
        </p:nvSpPr>
        <p:spPr>
          <a:xfrm>
            <a:off x="355500" y="1876075"/>
            <a:ext cx="17577000" cy="6794700"/>
          </a:xfrm>
          <a:prstGeom prst="rect">
            <a:avLst/>
          </a:prstGeom>
          <a:noFill/>
          <a:ln>
            <a:noFill/>
          </a:ln>
        </p:spPr>
        <p:txBody>
          <a:bodyPr anchorCtr="0" anchor="t" bIns="0" lIns="0" spcFirstLastPara="1" rIns="0" wrap="square" tIns="0">
            <a:spAutoFit/>
          </a:bodyPr>
          <a:lstStyle/>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412750" lvl="0" marL="4572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The freedom to teach</a:t>
            </a:r>
            <a:endParaRPr b="1" sz="2900">
              <a:solidFill>
                <a:srgbClr val="191919"/>
              </a:solidFill>
              <a:latin typeface="Poppins"/>
              <a:ea typeface="Poppins"/>
              <a:cs typeface="Poppins"/>
              <a:sym typeface="Poppins"/>
            </a:endParaRPr>
          </a:p>
          <a:p>
            <a:pPr indent="-412750" lvl="1" marL="18288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 can only be realised concretely in combination with public and social responsibility and institutional autonomy. </a:t>
            </a:r>
            <a:endParaRPr sz="2900">
              <a:solidFill>
                <a:srgbClr val="191919"/>
              </a:solidFill>
              <a:latin typeface="Poppins"/>
              <a:ea typeface="Poppins"/>
              <a:cs typeface="Poppins"/>
              <a:sym typeface="Poppins"/>
            </a:endParaRPr>
          </a:p>
          <a:p>
            <a:pPr indent="-412750" lvl="1" marL="18288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Public authorities have the responsibility to ensure that relevant higher education programmes are offered to citizens, while autonomous higher education institutions assume a large responsibility for research underpinning programmes, and for how programmes are taught. </a:t>
            </a:r>
            <a:endParaRPr sz="2900">
              <a:solidFill>
                <a:srgbClr val="191919"/>
              </a:solidFill>
              <a:latin typeface="Poppins"/>
              <a:ea typeface="Poppins"/>
              <a:cs typeface="Poppins"/>
              <a:sym typeface="Poppins"/>
            </a:endParaRPr>
          </a:p>
          <a:p>
            <a:pPr indent="-412750" lvl="1" marL="18288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Academic staff also exercise a strong responsibility in setting the curriculum and programme components, and developing the teaching methods employed.</a:t>
            </a:r>
            <a:endParaRPr sz="2900">
              <a:solidFill>
                <a:srgbClr val="191919"/>
              </a:solidFill>
              <a:latin typeface="Poppins"/>
              <a:ea typeface="Poppins"/>
              <a:cs typeface="Poppins"/>
              <a:sym typeface="Poppins"/>
            </a:endParaRPr>
          </a:p>
          <a:p>
            <a:pPr indent="0" lvl="0" marL="914400" rtl="0" algn="l">
              <a:lnSpc>
                <a:spcPct val="130011"/>
              </a:lnSpc>
              <a:spcBef>
                <a:spcPts val="0"/>
              </a:spcBef>
              <a:spcAft>
                <a:spcPts val="0"/>
              </a:spcAft>
              <a:buClr>
                <a:schemeClr val="dk1"/>
              </a:buClr>
              <a:buSzPts val="1100"/>
              <a:buFont typeface="Arial"/>
              <a:buNone/>
            </a:pPr>
            <a:r>
              <a:t/>
            </a:r>
            <a:endParaRPr sz="28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249" name="Google Shape;249;g3d8c6fc1156_0_84"/>
          <p:cNvSpPr txBox="1"/>
          <p:nvPr/>
        </p:nvSpPr>
        <p:spPr>
          <a:xfrm>
            <a:off x="767525" y="516750"/>
            <a:ext cx="13259400" cy="877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Academic Freedom</a:t>
            </a:r>
            <a:endParaRPr b="1" i="0" sz="5700" u="none" cap="none" strike="noStrike">
              <a:solidFill>
                <a:srgbClr val="F6A131"/>
              </a:solidFill>
              <a:latin typeface="Poppins"/>
              <a:ea typeface="Poppins"/>
              <a:cs typeface="Poppins"/>
              <a:sym typeface="Poppins"/>
            </a:endParaRPr>
          </a:p>
        </p:txBody>
      </p:sp>
      <p:sp>
        <p:nvSpPr>
          <p:cNvPr id="250" name="Google Shape;250;g3d8c6fc1156_0_84"/>
          <p:cNvSpPr/>
          <p:nvPr/>
        </p:nvSpPr>
        <p:spPr>
          <a:xfrm>
            <a:off x="4983650" y="1394250"/>
            <a:ext cx="6740401" cy="332050"/>
          </a:xfrm>
          <a:custGeom>
            <a:rect b="b" l="l" r="r" t="t"/>
            <a:pathLst>
              <a:path extrusionOk="0" h="332050" w="4805990">
                <a:moveTo>
                  <a:pt x="0" y="0"/>
                </a:moveTo>
                <a:lnTo>
                  <a:pt x="4805990" y="0"/>
                </a:lnTo>
                <a:lnTo>
                  <a:pt x="4805990" y="332050"/>
                </a:lnTo>
                <a:lnTo>
                  <a:pt x="0" y="33205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3d8c6fc1156_0_166"/>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256" name="Google Shape;256;g3d8c6fc1156_0_166"/>
          <p:cNvSpPr txBox="1"/>
          <p:nvPr/>
        </p:nvSpPr>
        <p:spPr>
          <a:xfrm>
            <a:off x="355500" y="1876075"/>
            <a:ext cx="17577000" cy="7375200"/>
          </a:xfrm>
          <a:prstGeom prst="rect">
            <a:avLst/>
          </a:prstGeom>
          <a:noFill/>
          <a:ln>
            <a:noFill/>
          </a:ln>
        </p:spPr>
        <p:txBody>
          <a:bodyPr anchorCtr="0" anchor="t" bIns="0" lIns="0" spcFirstLastPara="1" rIns="0" wrap="square" tIns="0">
            <a:spAutoFit/>
          </a:bodyPr>
          <a:lstStyle/>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412750" lvl="0" marL="4572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The freedom to research</a:t>
            </a:r>
            <a:endParaRPr b="1" sz="2900">
              <a:solidFill>
                <a:srgbClr val="191919"/>
              </a:solidFill>
              <a:latin typeface="Poppins"/>
              <a:ea typeface="Poppins"/>
              <a:cs typeface="Poppins"/>
              <a:sym typeface="Poppins"/>
            </a:endParaRPr>
          </a:p>
          <a:p>
            <a:pPr indent="-412750" lvl="1" marL="18288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 The freedom to research includes the right, consistent with professional standards of the respective discipline, to determine: </a:t>
            </a:r>
            <a:endParaRPr sz="2900">
              <a:solidFill>
                <a:srgbClr val="191919"/>
              </a:solidFill>
              <a:latin typeface="Poppins"/>
              <a:ea typeface="Poppins"/>
              <a:cs typeface="Poppins"/>
              <a:sym typeface="Poppins"/>
            </a:endParaRPr>
          </a:p>
          <a:p>
            <a:pPr indent="-412750" lvl="2" marL="22860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what shall (or shall not) be researched; </a:t>
            </a:r>
            <a:endParaRPr sz="2900">
              <a:solidFill>
                <a:srgbClr val="191919"/>
              </a:solidFill>
              <a:latin typeface="Poppins"/>
              <a:ea typeface="Poppins"/>
              <a:cs typeface="Poppins"/>
              <a:sym typeface="Poppins"/>
            </a:endParaRPr>
          </a:p>
          <a:p>
            <a:pPr indent="-412750" lvl="2" marL="22860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how it shall be researched; </a:t>
            </a:r>
            <a:endParaRPr sz="2900">
              <a:solidFill>
                <a:srgbClr val="191919"/>
              </a:solidFill>
              <a:latin typeface="Poppins"/>
              <a:ea typeface="Poppins"/>
              <a:cs typeface="Poppins"/>
              <a:sym typeface="Poppins"/>
            </a:endParaRPr>
          </a:p>
          <a:p>
            <a:pPr indent="-412750" lvl="2" marL="22860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who shall research, </a:t>
            </a:r>
            <a:endParaRPr sz="2900">
              <a:solidFill>
                <a:srgbClr val="191919"/>
              </a:solidFill>
              <a:latin typeface="Poppins"/>
              <a:ea typeface="Poppins"/>
              <a:cs typeface="Poppins"/>
              <a:sym typeface="Poppins"/>
            </a:endParaRPr>
          </a:p>
          <a:p>
            <a:pPr indent="-412750" lvl="2" marL="22860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with whom</a:t>
            </a:r>
            <a:endParaRPr sz="2900">
              <a:solidFill>
                <a:srgbClr val="191919"/>
              </a:solidFill>
              <a:latin typeface="Poppins"/>
              <a:ea typeface="Poppins"/>
              <a:cs typeface="Poppins"/>
              <a:sym typeface="Poppins"/>
            </a:endParaRPr>
          </a:p>
          <a:p>
            <a:pPr indent="-412750" lvl="2" marL="22860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what purpose research shall be pursued; </a:t>
            </a:r>
            <a:endParaRPr sz="2900">
              <a:solidFill>
                <a:srgbClr val="191919"/>
              </a:solidFill>
              <a:latin typeface="Poppins"/>
              <a:ea typeface="Poppins"/>
              <a:cs typeface="Poppins"/>
              <a:sym typeface="Poppins"/>
            </a:endParaRPr>
          </a:p>
          <a:p>
            <a:pPr indent="-412750" lvl="2" marL="22860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the methods by which, and avenues through which, research findings shall be disseminated.</a:t>
            </a:r>
            <a:endParaRPr sz="2900">
              <a:solidFill>
                <a:srgbClr val="191919"/>
              </a:solidFill>
              <a:latin typeface="Poppins"/>
              <a:ea typeface="Poppins"/>
              <a:cs typeface="Poppins"/>
              <a:sym typeface="Poppins"/>
            </a:endParaRPr>
          </a:p>
          <a:p>
            <a:pPr indent="0" lvl="0" marL="914400" rtl="0" algn="l">
              <a:lnSpc>
                <a:spcPct val="130011"/>
              </a:lnSpc>
              <a:spcBef>
                <a:spcPts val="0"/>
              </a:spcBef>
              <a:spcAft>
                <a:spcPts val="0"/>
              </a:spcAft>
              <a:buClr>
                <a:schemeClr val="dk1"/>
              </a:buClr>
              <a:buSzPts val="1100"/>
              <a:buFont typeface="Arial"/>
              <a:buNone/>
            </a:pPr>
            <a:r>
              <a:t/>
            </a:r>
            <a:endParaRPr sz="28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257" name="Google Shape;257;g3d8c6fc1156_0_166"/>
          <p:cNvSpPr txBox="1"/>
          <p:nvPr/>
        </p:nvSpPr>
        <p:spPr>
          <a:xfrm>
            <a:off x="767525" y="516750"/>
            <a:ext cx="13259400" cy="877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Academic Freedom</a:t>
            </a:r>
            <a:endParaRPr b="1" i="0" sz="5700" u="none" cap="none" strike="noStrike">
              <a:solidFill>
                <a:srgbClr val="F6A131"/>
              </a:solidFill>
              <a:latin typeface="Poppins"/>
              <a:ea typeface="Poppins"/>
              <a:cs typeface="Poppins"/>
              <a:sym typeface="Poppins"/>
            </a:endParaRPr>
          </a:p>
        </p:txBody>
      </p:sp>
      <p:sp>
        <p:nvSpPr>
          <p:cNvPr id="258" name="Google Shape;258;g3d8c6fc1156_0_166"/>
          <p:cNvSpPr/>
          <p:nvPr/>
        </p:nvSpPr>
        <p:spPr>
          <a:xfrm>
            <a:off x="4983650" y="1394250"/>
            <a:ext cx="6740401" cy="332050"/>
          </a:xfrm>
          <a:custGeom>
            <a:rect b="b" l="l" r="r" t="t"/>
            <a:pathLst>
              <a:path extrusionOk="0" h="332050" w="4805990">
                <a:moveTo>
                  <a:pt x="0" y="0"/>
                </a:moveTo>
                <a:lnTo>
                  <a:pt x="4805990" y="0"/>
                </a:lnTo>
                <a:lnTo>
                  <a:pt x="4805990" y="332050"/>
                </a:lnTo>
                <a:lnTo>
                  <a:pt x="0" y="33205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3d8c6fc1156_0_248"/>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264" name="Google Shape;264;g3d8c6fc1156_0_248"/>
          <p:cNvSpPr txBox="1"/>
          <p:nvPr/>
        </p:nvSpPr>
        <p:spPr>
          <a:xfrm>
            <a:off x="355500" y="1876075"/>
            <a:ext cx="17577000" cy="8535900"/>
          </a:xfrm>
          <a:prstGeom prst="rect">
            <a:avLst/>
          </a:prstGeom>
          <a:noFill/>
          <a:ln>
            <a:noFill/>
          </a:ln>
        </p:spPr>
        <p:txBody>
          <a:bodyPr anchorCtr="0" anchor="t" bIns="0" lIns="0" spcFirstLastPara="1" rIns="0" wrap="square" tIns="0">
            <a:spAutoFit/>
          </a:bodyPr>
          <a:lstStyle/>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412750" lvl="0" marL="4572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The freedom to learn</a:t>
            </a:r>
            <a:endParaRPr b="1" sz="2900">
              <a:solidFill>
                <a:srgbClr val="191919"/>
              </a:solidFill>
              <a:latin typeface="Poppins"/>
              <a:ea typeface="Poppins"/>
              <a:cs typeface="Poppins"/>
              <a:sym typeface="Poppins"/>
            </a:endParaRPr>
          </a:p>
          <a:p>
            <a:pPr indent="-412750" lvl="1" marL="18288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 the freedom to teach also raises the question of </a:t>
            </a:r>
            <a:r>
              <a:rPr b="1" lang="en-US" sz="2900" u="sng">
                <a:solidFill>
                  <a:srgbClr val="191919"/>
                </a:solidFill>
                <a:latin typeface="Poppins"/>
                <a:ea typeface="Poppins"/>
                <a:cs typeface="Poppins"/>
                <a:sym typeface="Poppins"/>
              </a:rPr>
              <a:t>who is to be taught</a:t>
            </a:r>
            <a:r>
              <a:rPr lang="en-US" sz="2900">
                <a:solidFill>
                  <a:srgbClr val="191919"/>
                </a:solidFill>
                <a:latin typeface="Poppins"/>
                <a:ea typeface="Poppins"/>
                <a:cs typeface="Poppins"/>
                <a:sym typeface="Poppins"/>
              </a:rPr>
              <a:t> and is thus intimately linked to the freedom to learn. </a:t>
            </a:r>
            <a:endParaRPr sz="2900">
              <a:solidFill>
                <a:srgbClr val="191919"/>
              </a:solidFill>
              <a:latin typeface="Poppins"/>
              <a:ea typeface="Poppins"/>
              <a:cs typeface="Poppins"/>
              <a:sym typeface="Poppins"/>
            </a:endParaRPr>
          </a:p>
          <a:p>
            <a:pPr indent="-412750" lvl="1" marL="18288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These values relate to equitable access, with a range of issues on criteria and conditions for access to higher education needing to be addressed through societal dialogue and administrative procedures</a:t>
            </a:r>
            <a:endParaRPr sz="2900">
              <a:solidFill>
                <a:srgbClr val="191919"/>
              </a:solidFill>
              <a:latin typeface="Poppins"/>
              <a:ea typeface="Poppins"/>
              <a:cs typeface="Poppins"/>
              <a:sym typeface="Poppins"/>
            </a:endParaRPr>
          </a:p>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0" lvl="0" marL="0" rtl="0" algn="l">
              <a:lnSpc>
                <a:spcPct val="130011"/>
              </a:lnSpc>
              <a:spcBef>
                <a:spcPts val="0"/>
              </a:spcBef>
              <a:spcAft>
                <a:spcPts val="0"/>
              </a:spcAft>
              <a:buNone/>
            </a:pPr>
            <a:r>
              <a:rPr b="1" lang="en-US" sz="2900">
                <a:solidFill>
                  <a:srgbClr val="191919"/>
                </a:solidFill>
                <a:latin typeface="Poppins"/>
                <a:ea typeface="Poppins"/>
                <a:cs typeface="Poppins"/>
                <a:sym typeface="Poppins"/>
              </a:rPr>
              <a:t>The freedom to learn</a:t>
            </a:r>
            <a:r>
              <a:rPr lang="en-US" sz="2900">
                <a:solidFill>
                  <a:srgbClr val="191919"/>
                </a:solidFill>
                <a:latin typeface="Poppins"/>
                <a:ea typeface="Poppins"/>
                <a:cs typeface="Poppins"/>
                <a:sym typeface="Poppins"/>
              </a:rPr>
              <a:t> is rarely recognized in constitutions or higher education laws, whereas the freedom of science and teaching is more commonly protected. </a:t>
            </a:r>
            <a:r>
              <a:rPr lang="en-US" sz="2900" u="sng">
                <a:solidFill>
                  <a:srgbClr val="191919"/>
                </a:solidFill>
                <a:latin typeface="Poppins"/>
                <a:ea typeface="Poppins"/>
                <a:cs typeface="Poppins"/>
                <a:sym typeface="Poppins"/>
              </a:rPr>
              <a:t>This creates a legal hierarchy that disadvantages students</a:t>
            </a:r>
            <a:r>
              <a:rPr lang="en-US" sz="2900">
                <a:solidFill>
                  <a:srgbClr val="191919"/>
                </a:solidFill>
                <a:latin typeface="Poppins"/>
                <a:ea typeface="Poppins"/>
                <a:cs typeface="Poppins"/>
                <a:sym typeface="Poppins"/>
              </a:rPr>
              <a:t>. To address this imbalance, the freedom to learn and students’ rights to participate in higher education governance must be equally enshrined in constitutional and other relevant legal frameworks.</a:t>
            </a:r>
            <a:endParaRPr sz="2900">
              <a:solidFill>
                <a:srgbClr val="191919"/>
              </a:solidFill>
              <a:latin typeface="Poppins"/>
              <a:ea typeface="Poppins"/>
              <a:cs typeface="Poppins"/>
              <a:sym typeface="Poppins"/>
            </a:endParaRPr>
          </a:p>
          <a:p>
            <a:pPr indent="0" lvl="0" marL="914400" rtl="0" algn="l">
              <a:lnSpc>
                <a:spcPct val="130011"/>
              </a:lnSpc>
              <a:spcBef>
                <a:spcPts val="0"/>
              </a:spcBef>
              <a:spcAft>
                <a:spcPts val="0"/>
              </a:spcAft>
              <a:buClr>
                <a:schemeClr val="dk1"/>
              </a:buClr>
              <a:buSzPts val="1100"/>
              <a:buFont typeface="Arial"/>
              <a:buNone/>
            </a:pPr>
            <a:r>
              <a:t/>
            </a:r>
            <a:endParaRPr sz="28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265" name="Google Shape;265;g3d8c6fc1156_0_248"/>
          <p:cNvSpPr txBox="1"/>
          <p:nvPr/>
        </p:nvSpPr>
        <p:spPr>
          <a:xfrm>
            <a:off x="767525" y="516750"/>
            <a:ext cx="13259400" cy="877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Academic Freedom</a:t>
            </a:r>
            <a:endParaRPr b="1" i="0" sz="5700" u="none" cap="none" strike="noStrike">
              <a:solidFill>
                <a:srgbClr val="F6A131"/>
              </a:solidFill>
              <a:latin typeface="Poppins"/>
              <a:ea typeface="Poppins"/>
              <a:cs typeface="Poppins"/>
              <a:sym typeface="Poppins"/>
            </a:endParaRPr>
          </a:p>
        </p:txBody>
      </p:sp>
      <p:sp>
        <p:nvSpPr>
          <p:cNvPr id="266" name="Google Shape;266;g3d8c6fc1156_0_248"/>
          <p:cNvSpPr/>
          <p:nvPr/>
        </p:nvSpPr>
        <p:spPr>
          <a:xfrm>
            <a:off x="4983650" y="1394250"/>
            <a:ext cx="6740401" cy="332050"/>
          </a:xfrm>
          <a:custGeom>
            <a:rect b="b" l="l" r="r" t="t"/>
            <a:pathLst>
              <a:path extrusionOk="0" h="332050" w="4805990">
                <a:moveTo>
                  <a:pt x="0" y="0"/>
                </a:moveTo>
                <a:lnTo>
                  <a:pt x="4805990" y="0"/>
                </a:lnTo>
                <a:lnTo>
                  <a:pt x="4805990" y="332050"/>
                </a:lnTo>
                <a:lnTo>
                  <a:pt x="0" y="33205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3d8c6fc1156_0_330"/>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272" name="Google Shape;272;g3d8c6fc1156_0_330"/>
          <p:cNvSpPr txBox="1"/>
          <p:nvPr/>
        </p:nvSpPr>
        <p:spPr>
          <a:xfrm>
            <a:off x="355500" y="1876075"/>
            <a:ext cx="17577000" cy="7375200"/>
          </a:xfrm>
          <a:prstGeom prst="rect">
            <a:avLst/>
          </a:prstGeom>
          <a:noFill/>
          <a:ln>
            <a:noFill/>
          </a:ln>
        </p:spPr>
        <p:txBody>
          <a:bodyPr anchorCtr="0" anchor="t" bIns="0" lIns="0" spcFirstLastPara="1" rIns="0" wrap="square" tIns="0">
            <a:spAutoFit/>
          </a:bodyPr>
          <a:lstStyle/>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0" lvl="0" marL="0" rtl="0" algn="l">
              <a:lnSpc>
                <a:spcPct val="130011"/>
              </a:lnSpc>
              <a:spcBef>
                <a:spcPts val="0"/>
              </a:spcBef>
              <a:spcAft>
                <a:spcPts val="0"/>
              </a:spcAft>
              <a:buNone/>
            </a:pPr>
            <a:r>
              <a:rPr lang="en-US" sz="2900">
                <a:solidFill>
                  <a:srgbClr val="191919"/>
                </a:solidFill>
                <a:latin typeface="Poppins"/>
                <a:ea typeface="Poppins"/>
                <a:cs typeface="Poppins"/>
                <a:sym typeface="Poppins"/>
              </a:rPr>
              <a:t>For students, academic freedom:</a:t>
            </a:r>
            <a:endParaRPr sz="2900">
              <a:solidFill>
                <a:srgbClr val="191919"/>
              </a:solidFill>
              <a:latin typeface="Poppins"/>
              <a:ea typeface="Poppins"/>
              <a:cs typeface="Poppins"/>
              <a:sym typeface="Poppins"/>
            </a:endParaRPr>
          </a:p>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Guarantees freedom</a:t>
            </a:r>
            <a:r>
              <a:rPr lang="en-US" sz="2900">
                <a:solidFill>
                  <a:srgbClr val="191919"/>
                </a:solidFill>
                <a:latin typeface="Poppins"/>
                <a:ea typeface="Poppins"/>
                <a:cs typeface="Poppins"/>
                <a:sym typeface="Poppins"/>
              </a:rPr>
              <a:t> to learn, question, and develop independent thinking</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Creates safe learning environments,</a:t>
            </a:r>
            <a:r>
              <a:rPr lang="en-US" sz="2900">
                <a:solidFill>
                  <a:srgbClr val="191919"/>
                </a:solidFill>
                <a:latin typeface="Poppins"/>
                <a:ea typeface="Poppins"/>
                <a:cs typeface="Poppins"/>
                <a:sym typeface="Poppins"/>
              </a:rPr>
              <a:t> free from fear, censorship, or retaliation</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Ensures access </a:t>
            </a:r>
            <a:r>
              <a:rPr lang="en-US" sz="2900">
                <a:solidFill>
                  <a:srgbClr val="191919"/>
                </a:solidFill>
                <a:latin typeface="Poppins"/>
                <a:ea typeface="Poppins"/>
                <a:cs typeface="Poppins"/>
                <a:sym typeface="Poppins"/>
              </a:rPr>
              <a:t>to diverse ideas and perspectives, essential for critical learning</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Protects the quality</a:t>
            </a:r>
            <a:r>
              <a:rPr lang="en-US" sz="2900">
                <a:solidFill>
                  <a:srgbClr val="191919"/>
                </a:solidFill>
                <a:latin typeface="Poppins"/>
                <a:ea typeface="Poppins"/>
                <a:cs typeface="Poppins"/>
                <a:sym typeface="Poppins"/>
              </a:rPr>
              <a:t> of teaching, grounded in academic standards rather than external pressure</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Empowers student participation,</a:t>
            </a:r>
            <a:r>
              <a:rPr lang="en-US" sz="2900">
                <a:solidFill>
                  <a:srgbClr val="191919"/>
                </a:solidFill>
                <a:latin typeface="Poppins"/>
                <a:ea typeface="Poppins"/>
                <a:cs typeface="Poppins"/>
                <a:sym typeface="Poppins"/>
              </a:rPr>
              <a:t> allowing students to express views on institutional policies</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Strengthens democratic citizenship</a:t>
            </a:r>
            <a:r>
              <a:rPr lang="en-US" sz="2900">
                <a:solidFill>
                  <a:srgbClr val="191919"/>
                </a:solidFill>
                <a:latin typeface="Poppins"/>
                <a:ea typeface="Poppins"/>
                <a:cs typeface="Poppins"/>
                <a:sym typeface="Poppins"/>
              </a:rPr>
              <a:t>, by fostering open debate and responsibility</a:t>
            </a:r>
            <a:endParaRPr sz="2900">
              <a:solidFill>
                <a:srgbClr val="191919"/>
              </a:solidFill>
              <a:latin typeface="Poppins"/>
              <a:ea typeface="Poppins"/>
              <a:cs typeface="Poppins"/>
              <a:sym typeface="Poppins"/>
            </a:endParaRPr>
          </a:p>
          <a:p>
            <a:pPr indent="0" lvl="0" marL="914400" rtl="0" algn="l">
              <a:lnSpc>
                <a:spcPct val="130011"/>
              </a:lnSpc>
              <a:spcBef>
                <a:spcPts val="0"/>
              </a:spcBef>
              <a:spcAft>
                <a:spcPts val="0"/>
              </a:spcAft>
              <a:buClr>
                <a:schemeClr val="dk1"/>
              </a:buClr>
              <a:buSzPts val="1100"/>
              <a:buFont typeface="Arial"/>
              <a:buNone/>
            </a:pPr>
            <a:r>
              <a:t/>
            </a:r>
            <a:endParaRPr sz="28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273" name="Google Shape;273;g3d8c6fc1156_0_330"/>
          <p:cNvSpPr txBox="1"/>
          <p:nvPr/>
        </p:nvSpPr>
        <p:spPr>
          <a:xfrm>
            <a:off x="767525" y="516750"/>
            <a:ext cx="13259400" cy="877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Academic Freedom</a:t>
            </a:r>
            <a:endParaRPr b="1" i="0" sz="5700" u="none" cap="none" strike="noStrike">
              <a:solidFill>
                <a:srgbClr val="F6A131"/>
              </a:solidFill>
              <a:latin typeface="Poppins"/>
              <a:ea typeface="Poppins"/>
              <a:cs typeface="Poppins"/>
              <a:sym typeface="Poppins"/>
            </a:endParaRPr>
          </a:p>
        </p:txBody>
      </p:sp>
      <p:sp>
        <p:nvSpPr>
          <p:cNvPr id="274" name="Google Shape;274;g3d8c6fc1156_0_330"/>
          <p:cNvSpPr/>
          <p:nvPr/>
        </p:nvSpPr>
        <p:spPr>
          <a:xfrm>
            <a:off x="4983650" y="1394250"/>
            <a:ext cx="6740401" cy="332050"/>
          </a:xfrm>
          <a:custGeom>
            <a:rect b="b" l="l" r="r" t="t"/>
            <a:pathLst>
              <a:path extrusionOk="0" h="332050" w="4805990">
                <a:moveTo>
                  <a:pt x="0" y="0"/>
                </a:moveTo>
                <a:lnTo>
                  <a:pt x="4805990" y="0"/>
                </a:lnTo>
                <a:lnTo>
                  <a:pt x="4805990" y="332050"/>
                </a:lnTo>
                <a:lnTo>
                  <a:pt x="0" y="33205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3d8c6fc1156_0_412"/>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280" name="Google Shape;280;g3d8c6fc1156_0_412"/>
          <p:cNvSpPr txBox="1"/>
          <p:nvPr/>
        </p:nvSpPr>
        <p:spPr>
          <a:xfrm>
            <a:off x="355500" y="1876075"/>
            <a:ext cx="17577000" cy="7375200"/>
          </a:xfrm>
          <a:prstGeom prst="rect">
            <a:avLst/>
          </a:prstGeom>
          <a:noFill/>
          <a:ln>
            <a:noFill/>
          </a:ln>
        </p:spPr>
        <p:txBody>
          <a:bodyPr anchorCtr="0" anchor="t" bIns="0" lIns="0" spcFirstLastPara="1" rIns="0" wrap="square" tIns="0">
            <a:spAutoFit/>
          </a:bodyPr>
          <a:lstStyle/>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15 out of 36 NUSs</a:t>
            </a:r>
            <a:r>
              <a:rPr lang="en-US" sz="2900">
                <a:solidFill>
                  <a:srgbClr val="191919"/>
                </a:solidFill>
                <a:latin typeface="Poppins"/>
                <a:ea typeface="Poppins"/>
                <a:cs typeface="Poppins"/>
                <a:sym typeface="Poppins"/>
              </a:rPr>
              <a:t> answered that they are not involved in any discussion on academic freedom with public authorities, pointing towards a lack regarding the continuous promotion and protection of academic freedom in the EHEA</a:t>
            </a:r>
            <a:endParaRPr sz="2900">
              <a:solidFill>
                <a:srgbClr val="191919"/>
              </a:solidFill>
              <a:latin typeface="Poppins"/>
              <a:ea typeface="Poppins"/>
              <a:cs typeface="Poppins"/>
              <a:sym typeface="Poppins"/>
            </a:endParaRPr>
          </a:p>
          <a:p>
            <a:pPr indent="0" lvl="0" marL="91440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A worrying </a:t>
            </a:r>
            <a:r>
              <a:rPr b="1" lang="en-US" sz="2900">
                <a:solidFill>
                  <a:srgbClr val="191919"/>
                </a:solidFill>
                <a:latin typeface="Poppins"/>
                <a:ea typeface="Poppins"/>
                <a:cs typeface="Poppins"/>
                <a:sym typeface="Poppins"/>
              </a:rPr>
              <a:t>14 out of 36 NUSs</a:t>
            </a:r>
            <a:r>
              <a:rPr lang="en-US" sz="2900">
                <a:solidFill>
                  <a:srgbClr val="191919"/>
                </a:solidFill>
                <a:latin typeface="Poppins"/>
                <a:ea typeface="Poppins"/>
                <a:cs typeface="Poppins"/>
                <a:sym typeface="Poppins"/>
              </a:rPr>
              <a:t> report that there have been incidents where students have been subject to threats or consequences due to their student activism in recent years. As responsible for these incidents NUSs reported equally often that public authorities, higher education institutions’s leadership and academic and administrative staff were the aggressors</a:t>
            </a:r>
            <a:endParaRPr sz="2900">
              <a:solidFill>
                <a:srgbClr val="191919"/>
              </a:solidFill>
              <a:latin typeface="Poppins"/>
              <a:ea typeface="Poppins"/>
              <a:cs typeface="Poppins"/>
              <a:sym typeface="Poppins"/>
            </a:endParaRPr>
          </a:p>
          <a:p>
            <a:pPr indent="0" lvl="0" marL="914400" rtl="0" algn="l">
              <a:lnSpc>
                <a:spcPct val="130011"/>
              </a:lnSpc>
              <a:spcBef>
                <a:spcPts val="0"/>
              </a:spcBef>
              <a:spcAft>
                <a:spcPts val="0"/>
              </a:spcAft>
              <a:buClr>
                <a:schemeClr val="dk1"/>
              </a:buClr>
              <a:buSzPts val="1100"/>
              <a:buFont typeface="Arial"/>
              <a:buNone/>
            </a:pPr>
            <a:r>
              <a:t/>
            </a:r>
            <a:endParaRPr sz="28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281" name="Google Shape;281;g3d8c6fc1156_0_412"/>
          <p:cNvSpPr txBox="1"/>
          <p:nvPr/>
        </p:nvSpPr>
        <p:spPr>
          <a:xfrm>
            <a:off x="767525" y="516750"/>
            <a:ext cx="13259400" cy="877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BWSE 2024</a:t>
            </a:r>
            <a:endParaRPr b="1" i="0" sz="5700" u="none" cap="none" strike="noStrike">
              <a:solidFill>
                <a:srgbClr val="F6A131"/>
              </a:solidFill>
              <a:latin typeface="Poppins"/>
              <a:ea typeface="Poppins"/>
              <a:cs typeface="Poppins"/>
              <a:sym typeface="Poppins"/>
            </a:endParaRPr>
          </a:p>
        </p:txBody>
      </p:sp>
      <p:sp>
        <p:nvSpPr>
          <p:cNvPr id="282" name="Google Shape;282;g3d8c6fc1156_0_412"/>
          <p:cNvSpPr/>
          <p:nvPr/>
        </p:nvSpPr>
        <p:spPr>
          <a:xfrm>
            <a:off x="140625" y="1469138"/>
            <a:ext cx="6740401" cy="332050"/>
          </a:xfrm>
          <a:custGeom>
            <a:rect b="b" l="l" r="r" t="t"/>
            <a:pathLst>
              <a:path extrusionOk="0" h="332050" w="4805990">
                <a:moveTo>
                  <a:pt x="0" y="0"/>
                </a:moveTo>
                <a:lnTo>
                  <a:pt x="4805990" y="0"/>
                </a:lnTo>
                <a:lnTo>
                  <a:pt x="4805990" y="332050"/>
                </a:lnTo>
                <a:lnTo>
                  <a:pt x="0" y="33205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3d8c6fc1156_0_419"/>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288" name="Google Shape;288;g3d8c6fc1156_0_419"/>
          <p:cNvSpPr txBox="1"/>
          <p:nvPr/>
        </p:nvSpPr>
        <p:spPr>
          <a:xfrm>
            <a:off x="7760375" y="1159650"/>
            <a:ext cx="9602100" cy="6794700"/>
          </a:xfrm>
          <a:prstGeom prst="rect">
            <a:avLst/>
          </a:prstGeom>
          <a:noFill/>
          <a:ln>
            <a:noFill/>
          </a:ln>
        </p:spPr>
        <p:txBody>
          <a:bodyPr anchorCtr="0" anchor="t" bIns="0" lIns="0" spcFirstLastPara="1" rIns="0" wrap="square" tIns="0">
            <a:spAutoFit/>
          </a:bodyPr>
          <a:lstStyle/>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Lately, the European Students’ Union has seen </a:t>
            </a:r>
            <a:r>
              <a:rPr b="1" lang="en-US" sz="2900">
                <a:solidFill>
                  <a:srgbClr val="191919"/>
                </a:solidFill>
                <a:latin typeface="Poppins"/>
                <a:ea typeface="Poppins"/>
                <a:cs typeface="Poppins"/>
                <a:sym typeface="Poppins"/>
              </a:rPr>
              <a:t>the erosion of academic freedom</a:t>
            </a:r>
            <a:r>
              <a:rPr lang="en-US" sz="2900">
                <a:solidFill>
                  <a:srgbClr val="191919"/>
                </a:solidFill>
                <a:latin typeface="Poppins"/>
                <a:ea typeface="Poppins"/>
                <a:cs typeface="Poppins"/>
                <a:sym typeface="Poppins"/>
              </a:rPr>
              <a:t> as one of the top priorities for National Unions of Students (</a:t>
            </a:r>
            <a:r>
              <a:rPr lang="en-US" sz="2900" u="sng">
                <a:solidFill>
                  <a:srgbClr val="191919"/>
                </a:solidFill>
                <a:latin typeface="Poppins"/>
                <a:ea typeface="Poppins"/>
                <a:cs typeface="Poppins"/>
                <a:sym typeface="Poppins"/>
              </a:rPr>
              <a:t>together with the overall erosion of democracy</a:t>
            </a:r>
            <a:r>
              <a:rPr lang="en-US" sz="2900">
                <a:solidFill>
                  <a:srgbClr val="191919"/>
                </a:solidFill>
                <a:latin typeface="Poppins"/>
                <a:ea typeface="Poppins"/>
                <a:cs typeface="Poppins"/>
                <a:sym typeface="Poppins"/>
              </a:rPr>
              <a:t>)</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ESU has also analyzed the latest findings of the </a:t>
            </a:r>
            <a:r>
              <a:rPr b="1" lang="en-US" sz="2900">
                <a:solidFill>
                  <a:srgbClr val="191919"/>
                </a:solidFill>
                <a:latin typeface="Poppins"/>
                <a:ea typeface="Poppins"/>
                <a:cs typeface="Poppins"/>
                <a:sym typeface="Poppins"/>
              </a:rPr>
              <a:t>EP Academic Freedom Monitor</a:t>
            </a:r>
            <a:r>
              <a:rPr lang="en-US" sz="2900">
                <a:solidFill>
                  <a:srgbClr val="191919"/>
                </a:solidFill>
                <a:latin typeface="Poppins"/>
                <a:ea typeface="Poppins"/>
                <a:cs typeface="Poppins"/>
                <a:sym typeface="Poppins"/>
              </a:rPr>
              <a:t> and the data in the </a:t>
            </a:r>
            <a:r>
              <a:rPr b="1" lang="en-US" sz="2900">
                <a:solidFill>
                  <a:srgbClr val="191919"/>
                </a:solidFill>
                <a:latin typeface="Poppins"/>
                <a:ea typeface="Poppins"/>
                <a:cs typeface="Poppins"/>
                <a:sym typeface="Poppins"/>
              </a:rPr>
              <a:t>annual Academic Freedom Index </a:t>
            </a:r>
            <a:r>
              <a:rPr lang="en-US" sz="2900">
                <a:solidFill>
                  <a:srgbClr val="191919"/>
                </a:solidFill>
                <a:latin typeface="Poppins"/>
                <a:ea typeface="Poppins"/>
                <a:cs typeface="Poppins"/>
                <a:sym typeface="Poppins"/>
              </a:rPr>
              <a:t>(March, 2026)</a:t>
            </a:r>
            <a:endParaRPr sz="2900">
              <a:solidFill>
                <a:srgbClr val="191919"/>
              </a:solidFill>
              <a:latin typeface="Poppins"/>
              <a:ea typeface="Poppins"/>
              <a:cs typeface="Poppins"/>
              <a:sym typeface="Poppins"/>
            </a:endParaRPr>
          </a:p>
          <a:p>
            <a:pPr indent="0" lvl="0" marL="914400" rtl="0" algn="l">
              <a:lnSpc>
                <a:spcPct val="130011"/>
              </a:lnSpc>
              <a:spcBef>
                <a:spcPts val="0"/>
              </a:spcBef>
              <a:spcAft>
                <a:spcPts val="0"/>
              </a:spcAft>
              <a:buClr>
                <a:schemeClr val="dk1"/>
              </a:buClr>
              <a:buSzPts val="1100"/>
              <a:buFont typeface="Arial"/>
              <a:buNone/>
            </a:pPr>
            <a:r>
              <a:t/>
            </a:r>
            <a:endParaRPr sz="28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289" name="Google Shape;289;g3d8c6fc1156_0_419"/>
          <p:cNvSpPr txBox="1"/>
          <p:nvPr/>
        </p:nvSpPr>
        <p:spPr>
          <a:xfrm>
            <a:off x="1138025" y="3635700"/>
            <a:ext cx="6113400" cy="1842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What are we worried about?</a:t>
            </a:r>
            <a:endParaRPr b="1" i="0" sz="5700" u="none" cap="none" strike="noStrike">
              <a:solidFill>
                <a:srgbClr val="F6A131"/>
              </a:solidFill>
              <a:latin typeface="Poppins"/>
              <a:ea typeface="Poppins"/>
              <a:cs typeface="Poppins"/>
              <a:sym typeface="Poppins"/>
            </a:endParaRPr>
          </a:p>
        </p:txBody>
      </p:sp>
      <p:sp>
        <p:nvSpPr>
          <p:cNvPr id="290" name="Google Shape;290;g3d8c6fc1156_0_419"/>
          <p:cNvSpPr/>
          <p:nvPr/>
        </p:nvSpPr>
        <p:spPr>
          <a:xfrm>
            <a:off x="824525" y="5658013"/>
            <a:ext cx="6740401" cy="332050"/>
          </a:xfrm>
          <a:custGeom>
            <a:rect b="b" l="l" r="r" t="t"/>
            <a:pathLst>
              <a:path extrusionOk="0" h="332050" w="4805990">
                <a:moveTo>
                  <a:pt x="0" y="0"/>
                </a:moveTo>
                <a:lnTo>
                  <a:pt x="4805990" y="0"/>
                </a:lnTo>
                <a:lnTo>
                  <a:pt x="4805990" y="332050"/>
                </a:lnTo>
                <a:lnTo>
                  <a:pt x="0" y="33205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d8c6fc1156_0_426"/>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296" name="Google Shape;296;g3d8c6fc1156_0_426"/>
          <p:cNvSpPr txBox="1"/>
          <p:nvPr/>
        </p:nvSpPr>
        <p:spPr>
          <a:xfrm>
            <a:off x="436950" y="2897900"/>
            <a:ext cx="9602100" cy="6214500"/>
          </a:xfrm>
          <a:prstGeom prst="rect">
            <a:avLst/>
          </a:prstGeom>
          <a:noFill/>
          <a:ln>
            <a:noFill/>
          </a:ln>
        </p:spPr>
        <p:txBody>
          <a:bodyPr anchorCtr="0" anchor="t" bIns="0" lIns="0" spcFirstLastPara="1" rIns="0" wrap="square" tIns="0">
            <a:spAutoFit/>
          </a:bodyPr>
          <a:lstStyle/>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Academic freedom is not collapsing overnight, but is steadily eroding</a:t>
            </a:r>
            <a:endParaRPr sz="2900">
              <a:solidFill>
                <a:srgbClr val="191919"/>
              </a:solidFill>
              <a:latin typeface="Poppins"/>
              <a:ea typeface="Poppins"/>
              <a:cs typeface="Poppins"/>
              <a:sym typeface="Poppins"/>
            </a:endParaRPr>
          </a:p>
          <a:p>
            <a:pPr indent="0" lvl="0" marL="91440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EU members states that declined in the Academic Freedom Index:</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15 out of 27, over the past year</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24 out of 27, over the past 5 years</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25 out of 27, over the past decade</a:t>
            </a:r>
            <a:endParaRPr sz="2900">
              <a:solidFill>
                <a:srgbClr val="191919"/>
              </a:solidFill>
              <a:latin typeface="Poppins"/>
              <a:ea typeface="Poppins"/>
              <a:cs typeface="Poppins"/>
              <a:sym typeface="Poppins"/>
            </a:endParaRPr>
          </a:p>
          <a:p>
            <a:pPr indent="0" lvl="0" marL="914400" rtl="0" algn="l">
              <a:lnSpc>
                <a:spcPct val="130011"/>
              </a:lnSpc>
              <a:spcBef>
                <a:spcPts val="0"/>
              </a:spcBef>
              <a:spcAft>
                <a:spcPts val="0"/>
              </a:spcAft>
              <a:buClr>
                <a:schemeClr val="dk1"/>
              </a:buClr>
              <a:buSzPts val="1100"/>
              <a:buFont typeface="Arial"/>
              <a:buNone/>
            </a:pPr>
            <a:r>
              <a:t/>
            </a:r>
            <a:endParaRPr sz="28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297" name="Google Shape;297;g3d8c6fc1156_0_426"/>
          <p:cNvSpPr txBox="1"/>
          <p:nvPr/>
        </p:nvSpPr>
        <p:spPr>
          <a:xfrm>
            <a:off x="824525" y="273200"/>
            <a:ext cx="6113400" cy="28077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What did we find out?</a:t>
            </a:r>
            <a:endParaRPr b="1" sz="5700">
              <a:solidFill>
                <a:srgbClr val="F6A131"/>
              </a:solidFill>
              <a:latin typeface="Poppins"/>
              <a:ea typeface="Poppins"/>
              <a:cs typeface="Poppins"/>
              <a:sym typeface="Poppins"/>
            </a:endParaRPr>
          </a:p>
          <a:p>
            <a:pPr indent="0" lvl="0" marL="0" marR="0" rtl="0" algn="l">
              <a:lnSpc>
                <a:spcPct val="110000"/>
              </a:lnSpc>
              <a:spcBef>
                <a:spcPts val="0"/>
              </a:spcBef>
              <a:spcAft>
                <a:spcPts val="0"/>
              </a:spcAft>
              <a:buClr>
                <a:srgbClr val="000000"/>
              </a:buClr>
              <a:buSzPts val="5700"/>
              <a:buFont typeface="Arial"/>
              <a:buNone/>
            </a:pPr>
            <a:r>
              <a:t/>
            </a:r>
            <a:endParaRPr b="1" sz="5700">
              <a:solidFill>
                <a:srgbClr val="F6A131"/>
              </a:solidFill>
              <a:latin typeface="Poppins"/>
              <a:ea typeface="Poppins"/>
              <a:cs typeface="Poppins"/>
              <a:sym typeface="Poppins"/>
            </a:endParaRPr>
          </a:p>
        </p:txBody>
      </p:sp>
      <p:sp>
        <p:nvSpPr>
          <p:cNvPr id="298" name="Google Shape;298;g3d8c6fc1156_0_426"/>
          <p:cNvSpPr/>
          <p:nvPr/>
        </p:nvSpPr>
        <p:spPr>
          <a:xfrm>
            <a:off x="625050" y="2153013"/>
            <a:ext cx="6740401" cy="332050"/>
          </a:xfrm>
          <a:custGeom>
            <a:rect b="b" l="l" r="r" t="t"/>
            <a:pathLst>
              <a:path extrusionOk="0" h="332050" w="4805990">
                <a:moveTo>
                  <a:pt x="0" y="0"/>
                </a:moveTo>
                <a:lnTo>
                  <a:pt x="4805990" y="0"/>
                </a:lnTo>
                <a:lnTo>
                  <a:pt x="4805990" y="332050"/>
                </a:lnTo>
                <a:lnTo>
                  <a:pt x="0" y="332050"/>
                </a:lnTo>
                <a:lnTo>
                  <a:pt x="0" y="0"/>
                </a:lnTo>
                <a:close/>
              </a:path>
            </a:pathLst>
          </a:custGeom>
          <a:blipFill rotWithShape="1">
            <a:blip r:embed="rId4">
              <a:alphaModFix/>
            </a:blip>
            <a:stretch>
              <a:fillRect b="0" l="0" r="0" t="0"/>
            </a:stretch>
          </a:blipFill>
          <a:ln>
            <a:noFill/>
          </a:ln>
        </p:spPr>
      </p:sp>
      <p:pic>
        <p:nvPicPr>
          <p:cNvPr id="299" name="Google Shape;299;g3d8c6fc1156_0_426"/>
          <p:cNvPicPr preferRelativeResize="0"/>
          <p:nvPr/>
        </p:nvPicPr>
        <p:blipFill>
          <a:blip r:embed="rId5">
            <a:alphaModFix/>
          </a:blip>
          <a:stretch>
            <a:fillRect/>
          </a:stretch>
        </p:blipFill>
        <p:spPr>
          <a:xfrm>
            <a:off x="11502250" y="1380575"/>
            <a:ext cx="4151450" cy="84264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3d8c6fc1156_0_434"/>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305" name="Google Shape;305;g3d8c6fc1156_0_434"/>
          <p:cNvSpPr txBox="1"/>
          <p:nvPr/>
        </p:nvSpPr>
        <p:spPr>
          <a:xfrm>
            <a:off x="7674875" y="1626000"/>
            <a:ext cx="9602100" cy="7035000"/>
          </a:xfrm>
          <a:prstGeom prst="rect">
            <a:avLst/>
          </a:prstGeom>
          <a:noFill/>
          <a:ln>
            <a:noFill/>
          </a:ln>
        </p:spPr>
        <p:txBody>
          <a:bodyPr anchorCtr="0" anchor="t" bIns="0" lIns="0" spcFirstLastPara="1" rIns="0" wrap="square" tIns="0">
            <a:spAutoFit/>
          </a:bodyPr>
          <a:lstStyle/>
          <a:p>
            <a:pPr indent="-438150" lvl="0" marL="914400" rtl="0" algn="l">
              <a:lnSpc>
                <a:spcPct val="130011"/>
              </a:lnSpc>
              <a:spcBef>
                <a:spcPts val="0"/>
              </a:spcBef>
              <a:spcAft>
                <a:spcPts val="0"/>
              </a:spcAft>
              <a:buClr>
                <a:srgbClr val="191919"/>
              </a:buClr>
              <a:buSzPts val="3300"/>
              <a:buFont typeface="Poppins"/>
              <a:buChar char="●"/>
            </a:pPr>
            <a:r>
              <a:rPr lang="en-US" sz="3300">
                <a:solidFill>
                  <a:srgbClr val="191919"/>
                </a:solidFill>
                <a:latin typeface="Poppins"/>
                <a:ea typeface="Poppins"/>
                <a:cs typeface="Poppins"/>
                <a:sym typeface="Poppins"/>
              </a:rPr>
              <a:t>The commercialization and commodification of higher education</a:t>
            </a:r>
            <a:endParaRPr sz="3300">
              <a:solidFill>
                <a:srgbClr val="191919"/>
              </a:solidFill>
              <a:latin typeface="Poppins"/>
              <a:ea typeface="Poppins"/>
              <a:cs typeface="Poppins"/>
              <a:sym typeface="Poppins"/>
            </a:endParaRPr>
          </a:p>
          <a:p>
            <a:pPr indent="-438150" lvl="0" marL="914400" rtl="0" algn="l">
              <a:lnSpc>
                <a:spcPct val="130011"/>
              </a:lnSpc>
              <a:spcBef>
                <a:spcPts val="0"/>
              </a:spcBef>
              <a:spcAft>
                <a:spcPts val="0"/>
              </a:spcAft>
              <a:buClr>
                <a:srgbClr val="191919"/>
              </a:buClr>
              <a:buSzPts val="3300"/>
              <a:buFont typeface="Poppins"/>
              <a:buChar char="●"/>
            </a:pPr>
            <a:r>
              <a:rPr lang="en-US" sz="3300">
                <a:solidFill>
                  <a:srgbClr val="191919"/>
                </a:solidFill>
                <a:latin typeface="Poppins"/>
                <a:ea typeface="Poppins"/>
                <a:cs typeface="Poppins"/>
                <a:sym typeface="Poppins"/>
              </a:rPr>
              <a:t>Political pressure, the growth of polarisation and the overall erosion of democracies</a:t>
            </a:r>
            <a:endParaRPr sz="3300">
              <a:solidFill>
                <a:srgbClr val="191919"/>
              </a:solidFill>
              <a:latin typeface="Poppins"/>
              <a:ea typeface="Poppins"/>
              <a:cs typeface="Poppins"/>
              <a:sym typeface="Poppins"/>
            </a:endParaRPr>
          </a:p>
          <a:p>
            <a:pPr indent="-438150" lvl="0" marL="914400" rtl="0" algn="l">
              <a:lnSpc>
                <a:spcPct val="130011"/>
              </a:lnSpc>
              <a:spcBef>
                <a:spcPts val="0"/>
              </a:spcBef>
              <a:spcAft>
                <a:spcPts val="0"/>
              </a:spcAft>
              <a:buClr>
                <a:srgbClr val="191919"/>
              </a:buClr>
              <a:buSzPts val="3300"/>
              <a:buFont typeface="Poppins"/>
              <a:buChar char="●"/>
            </a:pPr>
            <a:r>
              <a:rPr lang="en-US" sz="3300">
                <a:solidFill>
                  <a:srgbClr val="191919"/>
                </a:solidFill>
                <a:latin typeface="Poppins"/>
                <a:ea typeface="Poppins"/>
                <a:cs typeface="Poppins"/>
                <a:sym typeface="Poppins"/>
              </a:rPr>
              <a:t>Anti-intellectualism and societal pressure</a:t>
            </a:r>
            <a:endParaRPr sz="3300">
              <a:solidFill>
                <a:srgbClr val="191919"/>
              </a:solidFill>
              <a:latin typeface="Poppins"/>
              <a:ea typeface="Poppins"/>
              <a:cs typeface="Poppins"/>
              <a:sym typeface="Poppins"/>
            </a:endParaRPr>
          </a:p>
          <a:p>
            <a:pPr indent="-438150" lvl="0" marL="914400" rtl="0" algn="l">
              <a:lnSpc>
                <a:spcPct val="130011"/>
              </a:lnSpc>
              <a:spcBef>
                <a:spcPts val="0"/>
              </a:spcBef>
              <a:spcAft>
                <a:spcPts val="0"/>
              </a:spcAft>
              <a:buClr>
                <a:srgbClr val="191919"/>
              </a:buClr>
              <a:buSzPts val="3300"/>
              <a:buFont typeface="Poppins"/>
              <a:buChar char="●"/>
            </a:pPr>
            <a:r>
              <a:rPr lang="en-US" sz="3300">
                <a:solidFill>
                  <a:srgbClr val="191919"/>
                </a:solidFill>
                <a:latin typeface="Poppins"/>
                <a:ea typeface="Poppins"/>
                <a:cs typeface="Poppins"/>
                <a:sym typeface="Poppins"/>
              </a:rPr>
              <a:t>Security policies and foreign interference</a:t>
            </a:r>
            <a:endParaRPr sz="3300">
              <a:solidFill>
                <a:srgbClr val="191919"/>
              </a:solidFill>
              <a:latin typeface="Poppins"/>
              <a:ea typeface="Poppins"/>
              <a:cs typeface="Poppins"/>
              <a:sym typeface="Poppins"/>
            </a:endParaRPr>
          </a:p>
          <a:p>
            <a:pPr indent="-438150" lvl="0" marL="914400" rtl="0" algn="l">
              <a:lnSpc>
                <a:spcPct val="130011"/>
              </a:lnSpc>
              <a:spcBef>
                <a:spcPts val="0"/>
              </a:spcBef>
              <a:spcAft>
                <a:spcPts val="0"/>
              </a:spcAft>
              <a:buClr>
                <a:srgbClr val="191919"/>
              </a:buClr>
              <a:buSzPts val="3300"/>
              <a:buFont typeface="Poppins"/>
              <a:buChar char="●"/>
            </a:pPr>
            <a:r>
              <a:rPr lang="en-US" sz="3300">
                <a:solidFill>
                  <a:srgbClr val="191919"/>
                </a:solidFill>
                <a:latin typeface="Poppins"/>
                <a:ea typeface="Poppins"/>
                <a:cs typeface="Poppins"/>
                <a:sym typeface="Poppins"/>
              </a:rPr>
              <a:t>Fundamental values of higher education placed at risk</a:t>
            </a:r>
            <a:endParaRPr sz="32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306" name="Google Shape;306;g3d8c6fc1156_0_434"/>
          <p:cNvSpPr txBox="1"/>
          <p:nvPr/>
        </p:nvSpPr>
        <p:spPr>
          <a:xfrm>
            <a:off x="1252000" y="2292000"/>
            <a:ext cx="6113400" cy="5703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Main challenges, from the perspective of students</a:t>
            </a:r>
            <a:endParaRPr b="1" sz="5700">
              <a:solidFill>
                <a:srgbClr val="F6A131"/>
              </a:solidFill>
              <a:latin typeface="Poppins"/>
              <a:ea typeface="Poppins"/>
              <a:cs typeface="Poppins"/>
              <a:sym typeface="Poppins"/>
            </a:endParaRPr>
          </a:p>
          <a:p>
            <a:pPr indent="0" lvl="0" marL="0" marR="0" rtl="0" algn="l">
              <a:lnSpc>
                <a:spcPct val="110000"/>
              </a:lnSpc>
              <a:spcBef>
                <a:spcPts val="0"/>
              </a:spcBef>
              <a:spcAft>
                <a:spcPts val="0"/>
              </a:spcAft>
              <a:buClr>
                <a:srgbClr val="000000"/>
              </a:buClr>
              <a:buSzPts val="5700"/>
              <a:buFont typeface="Arial"/>
              <a:buNone/>
            </a:pPr>
            <a:r>
              <a:t/>
            </a:r>
            <a:endParaRPr b="1" sz="5700">
              <a:solidFill>
                <a:srgbClr val="F6A131"/>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3d8c6fc1156_0_441"/>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312" name="Google Shape;312;g3d8c6fc1156_0_441"/>
          <p:cNvSpPr txBox="1"/>
          <p:nvPr/>
        </p:nvSpPr>
        <p:spPr>
          <a:xfrm>
            <a:off x="0" y="2047050"/>
            <a:ext cx="17577000" cy="7375200"/>
          </a:xfrm>
          <a:prstGeom prst="rect">
            <a:avLst/>
          </a:prstGeom>
          <a:noFill/>
          <a:ln>
            <a:noFill/>
          </a:ln>
        </p:spPr>
        <p:txBody>
          <a:bodyPr anchorCtr="0" anchor="t" bIns="0" lIns="0" spcFirstLastPara="1" rIns="0" wrap="square" tIns="0">
            <a:spAutoFit/>
          </a:bodyPr>
          <a:lstStyle/>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0" lvl="0" marL="0" rtl="0" algn="l">
              <a:lnSpc>
                <a:spcPct val="130011"/>
              </a:lnSpc>
              <a:spcBef>
                <a:spcPts val="0"/>
              </a:spcBef>
              <a:spcAft>
                <a:spcPts val="0"/>
              </a:spcAft>
              <a:buNone/>
            </a:pPr>
            <a:r>
              <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Establishing </a:t>
            </a:r>
            <a:r>
              <a:rPr b="1" lang="en-US" sz="2900">
                <a:solidFill>
                  <a:srgbClr val="191919"/>
                </a:solidFill>
                <a:latin typeface="Poppins"/>
                <a:ea typeface="Poppins"/>
                <a:cs typeface="Poppins"/>
                <a:sym typeface="Poppins"/>
              </a:rPr>
              <a:t>legally binding protections</a:t>
            </a:r>
            <a:r>
              <a:rPr lang="en-US" sz="2900">
                <a:solidFill>
                  <a:srgbClr val="191919"/>
                </a:solidFill>
                <a:latin typeface="Poppins"/>
                <a:ea typeface="Poppins"/>
                <a:cs typeface="Poppins"/>
                <a:sym typeface="Poppins"/>
              </a:rPr>
              <a:t> for students, staff, scholars and higher education institutions</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Protecting</a:t>
            </a:r>
            <a:r>
              <a:rPr lang="en-US" sz="2900">
                <a:solidFill>
                  <a:srgbClr val="191919"/>
                </a:solidFill>
                <a:latin typeface="Poppins"/>
                <a:ea typeface="Poppins"/>
                <a:cs typeface="Poppins"/>
                <a:sym typeface="Poppins"/>
              </a:rPr>
              <a:t> higher education from political interference and polarization</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Addressing risks</a:t>
            </a:r>
            <a:r>
              <a:rPr lang="en-US" sz="2900">
                <a:solidFill>
                  <a:srgbClr val="191919"/>
                </a:solidFill>
                <a:latin typeface="Poppins"/>
                <a:ea typeface="Poppins"/>
                <a:cs typeface="Poppins"/>
                <a:sym typeface="Poppins"/>
              </a:rPr>
              <a:t> stemming from commercialisation, commodification and private sector influence</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Recognizing and protecting </a:t>
            </a:r>
            <a:r>
              <a:rPr b="1" lang="en-US" sz="2900">
                <a:solidFill>
                  <a:srgbClr val="191919"/>
                </a:solidFill>
                <a:latin typeface="Poppins"/>
                <a:ea typeface="Poppins"/>
                <a:cs typeface="Poppins"/>
                <a:sym typeface="Poppins"/>
              </a:rPr>
              <a:t>students at risk</a:t>
            </a:r>
            <a:r>
              <a:rPr lang="en-US" sz="2900">
                <a:solidFill>
                  <a:srgbClr val="191919"/>
                </a:solidFill>
                <a:latin typeface="Poppins"/>
                <a:ea typeface="Poppins"/>
                <a:cs typeface="Poppins"/>
                <a:sym typeface="Poppins"/>
              </a:rPr>
              <a:t>, by, inter alia, expanding current frameworks to address the growing vulnerabilities of students across Europe;</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Recognizing students as </a:t>
            </a:r>
            <a:r>
              <a:rPr b="1" lang="en-US" sz="2900">
                <a:solidFill>
                  <a:srgbClr val="191919"/>
                </a:solidFill>
                <a:latin typeface="Poppins"/>
                <a:ea typeface="Poppins"/>
                <a:cs typeface="Poppins"/>
                <a:sym typeface="Poppins"/>
              </a:rPr>
              <a:t>full rights-holders</a:t>
            </a:r>
            <a:r>
              <a:rPr lang="en-US" sz="2900">
                <a:solidFill>
                  <a:srgbClr val="191919"/>
                </a:solidFill>
                <a:latin typeface="Poppins"/>
                <a:ea typeface="Poppins"/>
                <a:cs typeface="Poppins"/>
                <a:sym typeface="Poppins"/>
              </a:rPr>
              <a:t> of academic freedom and as key stakeholders in its protection</a:t>
            </a:r>
            <a:endParaRPr sz="2900">
              <a:solidFill>
                <a:srgbClr val="191919"/>
              </a:solidFill>
              <a:latin typeface="Poppins"/>
              <a:ea typeface="Poppins"/>
              <a:cs typeface="Poppins"/>
              <a:sym typeface="Poppins"/>
            </a:endParaRPr>
          </a:p>
          <a:p>
            <a:pPr indent="0" lvl="0" marL="914400" rtl="0" algn="l">
              <a:lnSpc>
                <a:spcPct val="130011"/>
              </a:lnSpc>
              <a:spcBef>
                <a:spcPts val="0"/>
              </a:spcBef>
              <a:spcAft>
                <a:spcPts val="0"/>
              </a:spcAft>
              <a:buClr>
                <a:schemeClr val="dk1"/>
              </a:buClr>
              <a:buSzPts val="1100"/>
              <a:buFont typeface="Arial"/>
              <a:buNone/>
            </a:pPr>
            <a:r>
              <a:t/>
            </a:r>
            <a:endParaRPr sz="28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313" name="Google Shape;313;g3d8c6fc1156_0_441"/>
          <p:cNvSpPr txBox="1"/>
          <p:nvPr/>
        </p:nvSpPr>
        <p:spPr>
          <a:xfrm>
            <a:off x="1408550" y="516750"/>
            <a:ext cx="13259400" cy="2413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5700"/>
              <a:buFont typeface="Arial"/>
              <a:buNone/>
            </a:pPr>
            <a:r>
              <a:rPr b="1" lang="en-US" sz="4900">
                <a:solidFill>
                  <a:srgbClr val="F6A131"/>
                </a:solidFill>
                <a:latin typeface="Poppins"/>
                <a:ea typeface="Poppins"/>
                <a:cs typeface="Poppins"/>
                <a:sym typeface="Poppins"/>
              </a:rPr>
              <a:t>Some of the measures students see urgent for decision-makers to implement</a:t>
            </a:r>
            <a:endParaRPr b="1" sz="4900">
              <a:solidFill>
                <a:srgbClr val="F6A131"/>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841"/>
        </a:solidFill>
      </p:bgPr>
    </p:bg>
    <p:spTree>
      <p:nvGrpSpPr>
        <p:cNvPr id="100" name="Shape 100"/>
        <p:cNvGrpSpPr/>
        <p:nvPr/>
      </p:nvGrpSpPr>
      <p:grpSpPr>
        <a:xfrm>
          <a:off x="0" y="0"/>
          <a:ext cx="0" cy="0"/>
          <a:chOff x="0" y="0"/>
          <a:chExt cx="0" cy="0"/>
        </a:xfrm>
      </p:grpSpPr>
      <p:sp>
        <p:nvSpPr>
          <p:cNvPr id="101" name="Google Shape;101;p4"/>
          <p:cNvSpPr/>
          <p:nvPr/>
        </p:nvSpPr>
        <p:spPr>
          <a:xfrm>
            <a:off x="1028700" y="1028700"/>
            <a:ext cx="4141491" cy="1190679"/>
          </a:xfrm>
          <a:custGeom>
            <a:rect b="b" l="l" r="r" t="t"/>
            <a:pathLst>
              <a:path extrusionOk="0" h="1190679" w="4141491">
                <a:moveTo>
                  <a:pt x="0" y="0"/>
                </a:moveTo>
                <a:lnTo>
                  <a:pt x="4141491" y="0"/>
                </a:lnTo>
                <a:lnTo>
                  <a:pt x="4141491" y="1190679"/>
                </a:lnTo>
                <a:lnTo>
                  <a:pt x="0" y="1190679"/>
                </a:lnTo>
                <a:lnTo>
                  <a:pt x="0" y="0"/>
                </a:lnTo>
                <a:close/>
              </a:path>
            </a:pathLst>
          </a:custGeom>
          <a:blipFill rotWithShape="1">
            <a:blip r:embed="rId3">
              <a:alphaModFix/>
            </a:blip>
            <a:stretch>
              <a:fillRect b="0" l="0" r="0" t="0"/>
            </a:stretch>
          </a:blipFill>
          <a:ln>
            <a:noFill/>
          </a:ln>
        </p:spPr>
      </p:sp>
      <p:sp>
        <p:nvSpPr>
          <p:cNvPr id="102" name="Google Shape;102;p4"/>
          <p:cNvSpPr txBox="1"/>
          <p:nvPr/>
        </p:nvSpPr>
        <p:spPr>
          <a:xfrm>
            <a:off x="1028700" y="4924425"/>
            <a:ext cx="10902300" cy="18675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Clr>
                <a:srgbClr val="000000"/>
              </a:buClr>
              <a:buSzPts val="12133"/>
              <a:buFont typeface="Arial"/>
              <a:buNone/>
            </a:pPr>
            <a:r>
              <a:rPr b="1" i="0" lang="en-US" sz="12133" u="none" cap="none" strike="noStrike">
                <a:solidFill>
                  <a:srgbClr val="FFFFFF"/>
                </a:solidFill>
                <a:latin typeface="Poppins"/>
                <a:ea typeface="Poppins"/>
                <a:cs typeface="Poppins"/>
                <a:sym typeface="Poppins"/>
              </a:rPr>
              <a:t>What is ESU?</a:t>
            </a:r>
            <a:endParaRPr b="1" i="0" sz="1400" u="none" cap="none" strike="noStrike">
              <a:solidFill>
                <a:srgbClr val="000000"/>
              </a:solidFill>
              <a:latin typeface="Poppins"/>
              <a:ea typeface="Poppins"/>
              <a:cs typeface="Poppins"/>
              <a:sym typeface="Poppins"/>
            </a:endParaRPr>
          </a:p>
        </p:txBody>
      </p:sp>
    </p:spTree>
  </p:cSld>
  <p:clrMapOvr>
    <a:masterClrMapping/>
  </p:clrMapOvr>
  <p:transition>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3d8c6fc1156_0_460"/>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319" name="Google Shape;319;g3d8c6fc1156_0_460"/>
          <p:cNvSpPr txBox="1"/>
          <p:nvPr/>
        </p:nvSpPr>
        <p:spPr>
          <a:xfrm>
            <a:off x="579425" y="1796975"/>
            <a:ext cx="16898100" cy="8355600"/>
          </a:xfrm>
          <a:prstGeom prst="rect">
            <a:avLst/>
          </a:prstGeom>
          <a:noFill/>
          <a:ln>
            <a:noFill/>
          </a:ln>
        </p:spPr>
        <p:txBody>
          <a:bodyPr anchorCtr="0" anchor="t" bIns="0" lIns="0" spcFirstLastPara="1" rIns="0" wrap="square" tIns="0">
            <a:spAutoFit/>
          </a:bodyPr>
          <a:lstStyle/>
          <a:p>
            <a:pPr indent="0" lvl="0" marL="0" rtl="0" algn="l">
              <a:lnSpc>
                <a:spcPct val="130011"/>
              </a:lnSpc>
              <a:spcBef>
                <a:spcPts val="0"/>
              </a:spcBef>
              <a:spcAft>
                <a:spcPts val="0"/>
              </a:spcAft>
              <a:buNone/>
            </a:pPr>
            <a:r>
              <a:rPr b="1" lang="en-US" sz="3300" u="sng">
                <a:solidFill>
                  <a:schemeClr val="hlink"/>
                </a:solidFill>
                <a:latin typeface="Poppins"/>
                <a:ea typeface="Poppins"/>
                <a:cs typeface="Poppins"/>
                <a:sym typeface="Poppins"/>
                <a:hlinkClick r:id="rId4"/>
              </a:rPr>
              <a:t>September – November 2025</a:t>
            </a:r>
            <a:endParaRPr b="1" sz="3300">
              <a:solidFill>
                <a:srgbClr val="191919"/>
              </a:solidFill>
              <a:latin typeface="Poppins"/>
              <a:ea typeface="Poppins"/>
              <a:cs typeface="Poppins"/>
              <a:sym typeface="Poppins"/>
            </a:endParaRPr>
          </a:p>
          <a:p>
            <a:pPr indent="-438150" lvl="0" marL="914400" rtl="0" algn="l">
              <a:lnSpc>
                <a:spcPct val="130011"/>
              </a:lnSpc>
              <a:spcBef>
                <a:spcPts val="0"/>
              </a:spcBef>
              <a:spcAft>
                <a:spcPts val="0"/>
              </a:spcAft>
              <a:buClr>
                <a:srgbClr val="191919"/>
              </a:buClr>
              <a:buSzPts val="3300"/>
              <a:buFont typeface="Poppins"/>
              <a:buChar char="●"/>
            </a:pPr>
            <a:r>
              <a:rPr lang="en-US" sz="3300">
                <a:solidFill>
                  <a:srgbClr val="191919"/>
                </a:solidFill>
                <a:latin typeface="Poppins"/>
                <a:ea typeface="Poppins"/>
                <a:cs typeface="Poppins"/>
                <a:sym typeface="Poppins"/>
              </a:rPr>
              <a:t>From September to mid November 2025, we tracked 25 distinct student protests across the European Higher Education Area, with some starting even in January 2024.</a:t>
            </a:r>
            <a:endParaRPr sz="3300">
              <a:solidFill>
                <a:srgbClr val="191919"/>
              </a:solidFill>
              <a:latin typeface="Poppins"/>
              <a:ea typeface="Poppins"/>
              <a:cs typeface="Poppins"/>
              <a:sym typeface="Poppins"/>
            </a:endParaRPr>
          </a:p>
          <a:p>
            <a:pPr indent="-438150" lvl="0" marL="914400" rtl="0" algn="l">
              <a:lnSpc>
                <a:spcPct val="130011"/>
              </a:lnSpc>
              <a:spcBef>
                <a:spcPts val="0"/>
              </a:spcBef>
              <a:spcAft>
                <a:spcPts val="0"/>
              </a:spcAft>
              <a:buClr>
                <a:srgbClr val="191919"/>
              </a:buClr>
              <a:buSzPts val="3300"/>
              <a:buFont typeface="Poppins"/>
              <a:buChar char="●"/>
            </a:pPr>
            <a:r>
              <a:rPr lang="en-US" sz="3300">
                <a:solidFill>
                  <a:srgbClr val="191919"/>
                </a:solidFill>
                <a:latin typeface="Poppins"/>
                <a:ea typeface="Poppins"/>
                <a:cs typeface="Poppins"/>
                <a:sym typeface="Poppins"/>
              </a:rPr>
              <a:t>They stretch across 13 countries: </a:t>
            </a:r>
            <a:r>
              <a:rPr b="1" lang="en-US" sz="3300">
                <a:solidFill>
                  <a:srgbClr val="191919"/>
                </a:solidFill>
                <a:latin typeface="Poppins"/>
                <a:ea typeface="Poppins"/>
                <a:cs typeface="Poppins"/>
                <a:sym typeface="Poppins"/>
              </a:rPr>
              <a:t>Armenia, Belgium, France, Germany, Greece, Ireland, Italy, the Netherlands, Romania, Serbia, Spain, Switzerland and Türkiye.</a:t>
            </a:r>
            <a:endParaRPr b="1" sz="3300">
              <a:solidFill>
                <a:srgbClr val="191919"/>
              </a:solidFill>
              <a:latin typeface="Poppins"/>
              <a:ea typeface="Poppins"/>
              <a:cs typeface="Poppins"/>
              <a:sym typeface="Poppins"/>
            </a:endParaRPr>
          </a:p>
          <a:p>
            <a:pPr indent="0" lvl="0" marL="0" rtl="0" algn="l">
              <a:lnSpc>
                <a:spcPct val="130011"/>
              </a:lnSpc>
              <a:spcBef>
                <a:spcPts val="0"/>
              </a:spcBef>
              <a:spcAft>
                <a:spcPts val="0"/>
              </a:spcAft>
              <a:buNone/>
            </a:pPr>
            <a:r>
              <a:rPr b="1" lang="en-US" sz="3300" u="sng">
                <a:solidFill>
                  <a:schemeClr val="hlink"/>
                </a:solidFill>
                <a:latin typeface="Poppins"/>
                <a:ea typeface="Poppins"/>
                <a:cs typeface="Poppins"/>
                <a:sym typeface="Poppins"/>
                <a:hlinkClick r:id="rId5"/>
              </a:rPr>
              <a:t>November 2025 – January 2026</a:t>
            </a:r>
            <a:endParaRPr b="1" sz="3300">
              <a:solidFill>
                <a:srgbClr val="191919"/>
              </a:solidFill>
              <a:latin typeface="Poppins"/>
              <a:ea typeface="Poppins"/>
              <a:cs typeface="Poppins"/>
              <a:sym typeface="Poppins"/>
            </a:endParaRPr>
          </a:p>
          <a:p>
            <a:pPr indent="-438150" lvl="0" marL="914400" rtl="0" algn="l">
              <a:lnSpc>
                <a:spcPct val="130011"/>
              </a:lnSpc>
              <a:spcBef>
                <a:spcPts val="0"/>
              </a:spcBef>
              <a:spcAft>
                <a:spcPts val="0"/>
              </a:spcAft>
              <a:buClr>
                <a:srgbClr val="191919"/>
              </a:buClr>
              <a:buSzPts val="3300"/>
              <a:buFont typeface="Poppins"/>
              <a:buChar char="●"/>
            </a:pPr>
            <a:r>
              <a:rPr lang="en-US" sz="3300">
                <a:solidFill>
                  <a:srgbClr val="191919"/>
                </a:solidFill>
                <a:latin typeface="Poppins"/>
                <a:ea typeface="Poppins"/>
                <a:cs typeface="Poppins"/>
                <a:sym typeface="Poppins"/>
              </a:rPr>
              <a:t>7 of 13 protests started during the reporting window, indicating an ongoing “new wave” rather than only continuation of older cycles</a:t>
            </a:r>
            <a:endParaRPr sz="3300">
              <a:solidFill>
                <a:srgbClr val="191919"/>
              </a:solidFill>
              <a:latin typeface="Poppins"/>
              <a:ea typeface="Poppins"/>
              <a:cs typeface="Poppins"/>
              <a:sym typeface="Poppins"/>
            </a:endParaRPr>
          </a:p>
          <a:p>
            <a:pPr indent="-438150" lvl="0" marL="914400" rtl="0" algn="l">
              <a:lnSpc>
                <a:spcPct val="130011"/>
              </a:lnSpc>
              <a:spcBef>
                <a:spcPts val="0"/>
              </a:spcBef>
              <a:spcAft>
                <a:spcPts val="0"/>
              </a:spcAft>
              <a:buClr>
                <a:srgbClr val="191919"/>
              </a:buClr>
              <a:buSzPts val="3300"/>
              <a:buFont typeface="Poppins"/>
              <a:buChar char="●"/>
            </a:pPr>
            <a:r>
              <a:rPr lang="en-US" sz="3300">
                <a:solidFill>
                  <a:srgbClr val="191919"/>
                </a:solidFill>
                <a:latin typeface="Poppins"/>
                <a:ea typeface="Poppins"/>
                <a:cs typeface="Poppins"/>
                <a:sym typeface="Poppins"/>
              </a:rPr>
              <a:t>1 case began already in 2024 and continued into this period</a:t>
            </a:r>
            <a:endParaRPr sz="3300">
              <a:solidFill>
                <a:srgbClr val="191919"/>
              </a:solidFill>
              <a:latin typeface="Poppins"/>
              <a:ea typeface="Poppins"/>
              <a:cs typeface="Poppins"/>
              <a:sym typeface="Poppins"/>
            </a:endParaRPr>
          </a:p>
          <a:p>
            <a:pPr indent="-438150" lvl="0" marL="914400" rtl="0" algn="l">
              <a:lnSpc>
                <a:spcPct val="130011"/>
              </a:lnSpc>
              <a:spcBef>
                <a:spcPts val="0"/>
              </a:spcBef>
              <a:spcAft>
                <a:spcPts val="0"/>
              </a:spcAft>
              <a:buClr>
                <a:srgbClr val="191919"/>
              </a:buClr>
              <a:buSzPts val="3300"/>
              <a:buFont typeface="Poppins"/>
              <a:buChar char="●"/>
            </a:pPr>
            <a:r>
              <a:rPr lang="en-US" sz="3300">
                <a:solidFill>
                  <a:srgbClr val="191919"/>
                </a:solidFill>
                <a:latin typeface="Poppins"/>
                <a:ea typeface="Poppins"/>
                <a:cs typeface="Poppins"/>
                <a:sym typeface="Poppins"/>
              </a:rPr>
              <a:t> 3 cases began in early 2026 and fall within the window</a:t>
            </a:r>
            <a:endParaRPr sz="33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320" name="Google Shape;320;g3d8c6fc1156_0_460"/>
          <p:cNvSpPr txBox="1"/>
          <p:nvPr/>
        </p:nvSpPr>
        <p:spPr>
          <a:xfrm>
            <a:off x="2562800" y="268775"/>
            <a:ext cx="12464100" cy="1842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Student Protests Monitoring</a:t>
            </a:r>
            <a:endParaRPr b="1" sz="5700">
              <a:solidFill>
                <a:srgbClr val="F6A131"/>
              </a:solidFill>
              <a:latin typeface="Poppins"/>
              <a:ea typeface="Poppins"/>
              <a:cs typeface="Poppins"/>
              <a:sym typeface="Poppins"/>
            </a:endParaRPr>
          </a:p>
          <a:p>
            <a:pPr indent="0" lvl="0" marL="0" marR="0" rtl="0" algn="l">
              <a:lnSpc>
                <a:spcPct val="110000"/>
              </a:lnSpc>
              <a:spcBef>
                <a:spcPts val="0"/>
              </a:spcBef>
              <a:spcAft>
                <a:spcPts val="0"/>
              </a:spcAft>
              <a:buClr>
                <a:srgbClr val="000000"/>
              </a:buClr>
              <a:buSzPts val="5700"/>
              <a:buFont typeface="Arial"/>
              <a:buNone/>
            </a:pPr>
            <a:r>
              <a:t/>
            </a:r>
            <a:endParaRPr b="1" sz="5700">
              <a:solidFill>
                <a:srgbClr val="F6A131"/>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3d8c6fc1156_0_466"/>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3">
              <a:alphaModFix/>
            </a:blip>
            <a:stretch>
              <a:fillRect b="0" l="0" r="0" t="0"/>
            </a:stretch>
          </a:blipFill>
          <a:ln>
            <a:noFill/>
          </a:ln>
        </p:spPr>
      </p:sp>
      <p:sp>
        <p:nvSpPr>
          <p:cNvPr id="326" name="Google Shape;326;g3d8c6fc1156_0_466"/>
          <p:cNvSpPr txBox="1"/>
          <p:nvPr/>
        </p:nvSpPr>
        <p:spPr>
          <a:xfrm>
            <a:off x="579425" y="1426525"/>
            <a:ext cx="16898100" cy="9136200"/>
          </a:xfrm>
          <a:prstGeom prst="rect">
            <a:avLst/>
          </a:prstGeom>
          <a:noFill/>
          <a:ln>
            <a:noFill/>
          </a:ln>
        </p:spPr>
        <p:txBody>
          <a:bodyPr anchorCtr="0" anchor="t" bIns="0" lIns="0" spcFirstLastPara="1" rIns="0" wrap="square" tIns="0">
            <a:spAutoFit/>
          </a:bodyPr>
          <a:lstStyle/>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Democracy and governance</a:t>
            </a:r>
            <a:endParaRPr b="1"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6 cases explicitly reference Political Governance/Democracy</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 Most often paired with Government Transparency, as seen in 6 cases</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4 add Corruption &amp; Nepotism as a cause</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Resignation of Government Officials appears in 3 actions</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End of Authoritarian Practices is also noted in 2 actions</a:t>
            </a:r>
            <a:endParaRPr sz="2900">
              <a:solidFill>
                <a:srgbClr val="191919"/>
              </a:solidFill>
              <a:latin typeface="Poppins"/>
              <a:ea typeface="Poppins"/>
              <a:cs typeface="Poppins"/>
              <a:sym typeface="Poppins"/>
            </a:endParaRPr>
          </a:p>
          <a:p>
            <a:pPr indent="-412750" lvl="0" marL="914400" rtl="0" algn="l">
              <a:lnSpc>
                <a:spcPct val="130011"/>
              </a:lnSpc>
              <a:spcBef>
                <a:spcPts val="0"/>
              </a:spcBef>
              <a:spcAft>
                <a:spcPts val="0"/>
              </a:spcAft>
              <a:buClr>
                <a:srgbClr val="191919"/>
              </a:buClr>
              <a:buSzPts val="2900"/>
              <a:buFont typeface="Poppins"/>
              <a:buChar char="●"/>
            </a:pPr>
            <a:r>
              <a:rPr b="1" lang="en-US" sz="2900">
                <a:solidFill>
                  <a:srgbClr val="191919"/>
                </a:solidFill>
                <a:latin typeface="Poppins"/>
                <a:ea typeface="Poppins"/>
                <a:cs typeface="Poppins"/>
                <a:sym typeface="Poppins"/>
              </a:rPr>
              <a:t>Higher Education Institutions</a:t>
            </a:r>
            <a:endParaRPr b="1"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 2 cases request Higher Education Funding Increase</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A call for more Transparency in Universities also appears throughout Material conditions and access</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 3 protests involve Economic &amp; Living Conditions</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5 mention Access &amp; Safety in Education</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3 reference Security &amp; Policing</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6 protests include Human Rights &amp; International Solidarity</a:t>
            </a:r>
            <a:endParaRPr sz="2900">
              <a:solidFill>
                <a:srgbClr val="191919"/>
              </a:solidFill>
              <a:latin typeface="Poppins"/>
              <a:ea typeface="Poppins"/>
              <a:cs typeface="Poppins"/>
              <a:sym typeface="Poppins"/>
            </a:endParaRPr>
          </a:p>
          <a:p>
            <a:pPr indent="-412750" lvl="1" marL="1371600" rtl="0" algn="l">
              <a:lnSpc>
                <a:spcPct val="130011"/>
              </a:lnSpc>
              <a:spcBef>
                <a:spcPts val="0"/>
              </a:spcBef>
              <a:spcAft>
                <a:spcPts val="0"/>
              </a:spcAft>
              <a:buClr>
                <a:srgbClr val="191919"/>
              </a:buClr>
              <a:buSzPts val="2900"/>
              <a:buFont typeface="Poppins"/>
              <a:buChar char="○"/>
            </a:pPr>
            <a:r>
              <a:rPr lang="en-US" sz="2900">
                <a:solidFill>
                  <a:srgbClr val="191919"/>
                </a:solidFill>
                <a:latin typeface="Poppins"/>
                <a:ea typeface="Poppins"/>
                <a:cs typeface="Poppins"/>
                <a:sym typeface="Poppins"/>
              </a:rPr>
              <a:t>3 cases involved Divestment from Conflict States</a:t>
            </a:r>
            <a:endParaRPr sz="2900">
              <a:solidFill>
                <a:srgbClr val="191919"/>
              </a:solidFill>
              <a:latin typeface="Poppins"/>
              <a:ea typeface="Poppins"/>
              <a:cs typeface="Poppins"/>
              <a:sym typeface="Poppins"/>
            </a:endParaRPr>
          </a:p>
          <a:p>
            <a:pPr indent="0" lvl="0" marL="914400" marR="0" rtl="0" algn="l">
              <a:lnSpc>
                <a:spcPct val="130011"/>
              </a:lnSpc>
              <a:spcBef>
                <a:spcPts val="0"/>
              </a:spcBef>
              <a:spcAft>
                <a:spcPts val="0"/>
              </a:spcAft>
              <a:buNone/>
            </a:pPr>
            <a:r>
              <a:t/>
            </a:r>
            <a:endParaRPr sz="2800">
              <a:solidFill>
                <a:srgbClr val="191919"/>
              </a:solidFill>
              <a:latin typeface="Poppins"/>
              <a:ea typeface="Poppins"/>
              <a:cs typeface="Poppins"/>
              <a:sym typeface="Poppins"/>
            </a:endParaRPr>
          </a:p>
        </p:txBody>
      </p:sp>
      <p:sp>
        <p:nvSpPr>
          <p:cNvPr id="327" name="Google Shape;327;g3d8c6fc1156_0_466"/>
          <p:cNvSpPr txBox="1"/>
          <p:nvPr/>
        </p:nvSpPr>
        <p:spPr>
          <a:xfrm>
            <a:off x="2562800" y="268775"/>
            <a:ext cx="12464100" cy="28077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700"/>
              <a:buFont typeface="Arial"/>
              <a:buNone/>
            </a:pPr>
            <a:r>
              <a:rPr b="1" lang="en-US" sz="5700">
                <a:solidFill>
                  <a:srgbClr val="F6A131"/>
                </a:solidFill>
                <a:latin typeface="Poppins"/>
                <a:ea typeface="Poppins"/>
                <a:cs typeface="Poppins"/>
                <a:sym typeface="Poppins"/>
              </a:rPr>
              <a:t>What drove students to act</a:t>
            </a:r>
            <a:endParaRPr b="1" sz="5700">
              <a:solidFill>
                <a:srgbClr val="F6A131"/>
              </a:solidFill>
              <a:latin typeface="Poppins"/>
              <a:ea typeface="Poppins"/>
              <a:cs typeface="Poppins"/>
              <a:sym typeface="Poppins"/>
            </a:endParaRPr>
          </a:p>
          <a:p>
            <a:pPr indent="0" lvl="0" marL="0" marR="0" rtl="0" algn="l">
              <a:lnSpc>
                <a:spcPct val="110000"/>
              </a:lnSpc>
              <a:spcBef>
                <a:spcPts val="0"/>
              </a:spcBef>
              <a:spcAft>
                <a:spcPts val="0"/>
              </a:spcAft>
              <a:buClr>
                <a:srgbClr val="000000"/>
              </a:buClr>
              <a:buSzPts val="5700"/>
              <a:buFont typeface="Arial"/>
              <a:buNone/>
            </a:pPr>
            <a:r>
              <a:t/>
            </a:r>
            <a:endParaRPr b="1" sz="5700">
              <a:solidFill>
                <a:srgbClr val="F6A131"/>
              </a:solidFill>
              <a:latin typeface="Poppins"/>
              <a:ea typeface="Poppins"/>
              <a:cs typeface="Poppins"/>
              <a:sym typeface="Poppins"/>
            </a:endParaRPr>
          </a:p>
          <a:p>
            <a:pPr indent="0" lvl="0" marL="0" marR="0" rtl="0" algn="l">
              <a:lnSpc>
                <a:spcPct val="110000"/>
              </a:lnSpc>
              <a:spcBef>
                <a:spcPts val="0"/>
              </a:spcBef>
              <a:spcAft>
                <a:spcPts val="0"/>
              </a:spcAft>
              <a:buClr>
                <a:srgbClr val="000000"/>
              </a:buClr>
              <a:buSzPts val="5700"/>
              <a:buFont typeface="Arial"/>
              <a:buNone/>
            </a:pPr>
            <a:r>
              <a:t/>
            </a:r>
            <a:endParaRPr b="1" sz="5700">
              <a:solidFill>
                <a:srgbClr val="F6A131"/>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2f113693c1b_0_109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3181" l="0" r="0" t="-5009"/>
            </a:stretch>
          </a:blipFill>
          <a:ln>
            <a:noFill/>
          </a:ln>
        </p:spPr>
      </p:sp>
      <p:grpSp>
        <p:nvGrpSpPr>
          <p:cNvPr id="333" name="Google Shape;333;g2f113693c1b_0_1098"/>
          <p:cNvGrpSpPr/>
          <p:nvPr/>
        </p:nvGrpSpPr>
        <p:grpSpPr>
          <a:xfrm>
            <a:off x="9068909" y="4720616"/>
            <a:ext cx="6058494" cy="1010419"/>
            <a:chOff x="0" y="0"/>
            <a:chExt cx="8077992" cy="1347225"/>
          </a:xfrm>
        </p:grpSpPr>
        <p:sp>
          <p:nvSpPr>
            <p:cNvPr id="334" name="Google Shape;334;g2f113693c1b_0_1098"/>
            <p:cNvSpPr/>
            <p:nvPr/>
          </p:nvSpPr>
          <p:spPr>
            <a:xfrm>
              <a:off x="1058757" y="131217"/>
              <a:ext cx="7019235" cy="1084791"/>
            </a:xfrm>
            <a:custGeom>
              <a:rect b="b" l="l" r="r" t="t"/>
              <a:pathLst>
                <a:path extrusionOk="0" h="1084791" w="7019235">
                  <a:moveTo>
                    <a:pt x="0" y="0"/>
                  </a:moveTo>
                  <a:lnTo>
                    <a:pt x="7019234" y="0"/>
                  </a:lnTo>
                  <a:lnTo>
                    <a:pt x="7019234" y="1084791"/>
                  </a:lnTo>
                  <a:lnTo>
                    <a:pt x="0" y="1084791"/>
                  </a:lnTo>
                  <a:lnTo>
                    <a:pt x="0" y="0"/>
                  </a:lnTo>
                  <a:close/>
                </a:path>
              </a:pathLst>
            </a:custGeom>
            <a:blipFill rotWithShape="1">
              <a:blip r:embed="rId4">
                <a:alphaModFix/>
              </a:blip>
              <a:stretch>
                <a:fillRect b="0" l="0" r="0" t="0"/>
              </a:stretch>
            </a:blipFill>
            <a:ln>
              <a:noFill/>
            </a:ln>
          </p:spPr>
        </p:sp>
        <p:sp>
          <p:nvSpPr>
            <p:cNvPr id="335" name="Google Shape;335;g2f113693c1b_0_1098"/>
            <p:cNvSpPr/>
            <p:nvPr/>
          </p:nvSpPr>
          <p:spPr>
            <a:xfrm>
              <a:off x="0" y="0"/>
              <a:ext cx="1347225" cy="1347225"/>
            </a:xfrm>
            <a:custGeom>
              <a:rect b="b" l="l" r="r" t="t"/>
              <a:pathLst>
                <a:path extrusionOk="0" h="1347225" w="1347225">
                  <a:moveTo>
                    <a:pt x="0" y="0"/>
                  </a:moveTo>
                  <a:lnTo>
                    <a:pt x="1347225" y="0"/>
                  </a:lnTo>
                  <a:lnTo>
                    <a:pt x="1347225" y="1347225"/>
                  </a:lnTo>
                  <a:lnTo>
                    <a:pt x="0" y="1347225"/>
                  </a:lnTo>
                  <a:lnTo>
                    <a:pt x="0" y="0"/>
                  </a:lnTo>
                  <a:close/>
                </a:path>
              </a:pathLst>
            </a:custGeom>
            <a:blipFill rotWithShape="1">
              <a:blip r:embed="rId5">
                <a:alphaModFix/>
              </a:blip>
              <a:stretch>
                <a:fillRect b="0" l="0" r="0" t="0"/>
              </a:stretch>
            </a:blipFill>
            <a:ln cap="sq" cmpd="sng" w="38100">
              <a:solidFill>
                <a:srgbClr val="FFFFFF"/>
              </a:solidFill>
              <a:prstDash val="solid"/>
              <a:miter lim="8000"/>
              <a:headEnd len="sm" w="sm" type="none"/>
              <a:tailEnd len="sm" w="sm" type="none"/>
            </a:ln>
          </p:spPr>
        </p:sp>
        <p:sp>
          <p:nvSpPr>
            <p:cNvPr id="336" name="Google Shape;336;g2f113693c1b_0_1098"/>
            <p:cNvSpPr txBox="1"/>
            <p:nvPr/>
          </p:nvSpPr>
          <p:spPr>
            <a:xfrm>
              <a:off x="1653955" y="389196"/>
              <a:ext cx="6167100" cy="5541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700"/>
                <a:buFont typeface="Arial"/>
                <a:buNone/>
              </a:pPr>
              <a:r>
                <a:rPr b="0" i="0" lang="en-US" sz="2700" u="none" cap="none" strike="noStrike">
                  <a:solidFill>
                    <a:srgbClr val="000000"/>
                  </a:solidFill>
                  <a:latin typeface="Poppins"/>
                  <a:ea typeface="Poppins"/>
                  <a:cs typeface="Poppins"/>
                  <a:sym typeface="Poppins"/>
                </a:rPr>
                <a:t>@EuropeanStudentsUnion</a:t>
              </a:r>
              <a:endParaRPr b="0" i="0" sz="2700" u="none" cap="none" strike="noStrike">
                <a:solidFill>
                  <a:srgbClr val="000000"/>
                </a:solidFill>
                <a:latin typeface="Poppins"/>
                <a:ea typeface="Poppins"/>
                <a:cs typeface="Poppins"/>
                <a:sym typeface="Poppins"/>
              </a:endParaRPr>
            </a:p>
          </p:txBody>
        </p:sp>
      </p:grpSp>
      <p:grpSp>
        <p:nvGrpSpPr>
          <p:cNvPr id="337" name="Google Shape;337;g2f113693c1b_0_1098"/>
          <p:cNvGrpSpPr/>
          <p:nvPr/>
        </p:nvGrpSpPr>
        <p:grpSpPr>
          <a:xfrm>
            <a:off x="9068909" y="5858169"/>
            <a:ext cx="6058494" cy="1164481"/>
            <a:chOff x="0" y="0"/>
            <a:chExt cx="8077992" cy="1552641"/>
          </a:xfrm>
        </p:grpSpPr>
        <p:sp>
          <p:nvSpPr>
            <p:cNvPr id="338" name="Google Shape;338;g2f113693c1b_0_1098"/>
            <p:cNvSpPr/>
            <p:nvPr/>
          </p:nvSpPr>
          <p:spPr>
            <a:xfrm>
              <a:off x="1058757" y="233925"/>
              <a:ext cx="7019235" cy="1084791"/>
            </a:xfrm>
            <a:custGeom>
              <a:rect b="b" l="l" r="r" t="t"/>
              <a:pathLst>
                <a:path extrusionOk="0" h="1084791" w="7019235">
                  <a:moveTo>
                    <a:pt x="0" y="0"/>
                  </a:moveTo>
                  <a:lnTo>
                    <a:pt x="7019234" y="0"/>
                  </a:lnTo>
                  <a:lnTo>
                    <a:pt x="7019234" y="1084791"/>
                  </a:lnTo>
                  <a:lnTo>
                    <a:pt x="0" y="1084791"/>
                  </a:lnTo>
                  <a:lnTo>
                    <a:pt x="0" y="0"/>
                  </a:lnTo>
                  <a:close/>
                </a:path>
              </a:pathLst>
            </a:custGeom>
            <a:blipFill rotWithShape="1">
              <a:blip r:embed="rId4">
                <a:alphaModFix/>
              </a:blip>
              <a:stretch>
                <a:fillRect b="0" l="0" r="0" t="0"/>
              </a:stretch>
            </a:blipFill>
            <a:ln>
              <a:noFill/>
            </a:ln>
          </p:spPr>
        </p:sp>
        <p:sp>
          <p:nvSpPr>
            <p:cNvPr id="339" name="Google Shape;339;g2f113693c1b_0_1098"/>
            <p:cNvSpPr/>
            <p:nvPr/>
          </p:nvSpPr>
          <p:spPr>
            <a:xfrm>
              <a:off x="0" y="0"/>
              <a:ext cx="1552641" cy="1552641"/>
            </a:xfrm>
            <a:custGeom>
              <a:rect b="b" l="l" r="r" t="t"/>
              <a:pathLst>
                <a:path extrusionOk="0" h="1552641" w="1552641">
                  <a:moveTo>
                    <a:pt x="0" y="0"/>
                  </a:moveTo>
                  <a:lnTo>
                    <a:pt x="1552641" y="0"/>
                  </a:lnTo>
                  <a:lnTo>
                    <a:pt x="1552641" y="1552641"/>
                  </a:lnTo>
                  <a:lnTo>
                    <a:pt x="0" y="1552641"/>
                  </a:lnTo>
                  <a:lnTo>
                    <a:pt x="0" y="0"/>
                  </a:lnTo>
                  <a:close/>
                </a:path>
              </a:pathLst>
            </a:custGeom>
            <a:blipFill rotWithShape="1">
              <a:blip r:embed="rId6">
                <a:alphaModFix/>
              </a:blip>
              <a:stretch>
                <a:fillRect b="0" l="0" r="0" t="0"/>
              </a:stretch>
            </a:blipFill>
            <a:ln>
              <a:noFill/>
            </a:ln>
          </p:spPr>
        </p:sp>
        <p:sp>
          <p:nvSpPr>
            <p:cNvPr id="340" name="Google Shape;340;g2f113693c1b_0_1098"/>
            <p:cNvSpPr txBox="1"/>
            <p:nvPr/>
          </p:nvSpPr>
          <p:spPr>
            <a:xfrm>
              <a:off x="1805954" y="499275"/>
              <a:ext cx="5030400" cy="5541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700"/>
                <a:buFont typeface="Arial"/>
                <a:buNone/>
              </a:pPr>
              <a:r>
                <a:rPr b="0" i="0" lang="en-US" sz="2700" u="none" cap="none" strike="noStrike">
                  <a:solidFill>
                    <a:srgbClr val="000000"/>
                  </a:solidFill>
                  <a:latin typeface="Poppins"/>
                  <a:ea typeface="Poppins"/>
                  <a:cs typeface="Poppins"/>
                  <a:sym typeface="Poppins"/>
                </a:rPr>
                <a:t>www.esu-online.org</a:t>
              </a:r>
              <a:endParaRPr b="0" i="0" sz="2700" u="none" cap="none" strike="noStrike">
                <a:solidFill>
                  <a:srgbClr val="000000"/>
                </a:solidFill>
                <a:latin typeface="Poppins"/>
                <a:ea typeface="Poppins"/>
                <a:cs typeface="Poppins"/>
                <a:sym typeface="Poppins"/>
              </a:endParaRPr>
            </a:p>
          </p:txBody>
        </p:sp>
      </p:grpSp>
      <p:sp>
        <p:nvSpPr>
          <p:cNvPr id="341" name="Google Shape;341;g2f113693c1b_0_1098"/>
          <p:cNvSpPr/>
          <p:nvPr/>
        </p:nvSpPr>
        <p:spPr>
          <a:xfrm>
            <a:off x="9850152" y="7298893"/>
            <a:ext cx="5264426" cy="813593"/>
          </a:xfrm>
          <a:custGeom>
            <a:rect b="b" l="l" r="r" t="t"/>
            <a:pathLst>
              <a:path extrusionOk="0" h="1084791" w="7019235">
                <a:moveTo>
                  <a:pt x="0" y="0"/>
                </a:moveTo>
                <a:lnTo>
                  <a:pt x="7019234" y="0"/>
                </a:lnTo>
                <a:lnTo>
                  <a:pt x="7019234" y="1084791"/>
                </a:lnTo>
                <a:lnTo>
                  <a:pt x="0" y="1084791"/>
                </a:lnTo>
                <a:lnTo>
                  <a:pt x="0" y="0"/>
                </a:lnTo>
                <a:close/>
              </a:path>
            </a:pathLst>
          </a:custGeom>
          <a:blipFill rotWithShape="1">
            <a:blip r:embed="rId4">
              <a:alphaModFix/>
            </a:blip>
            <a:stretch>
              <a:fillRect b="0" l="0" r="0" t="0"/>
            </a:stretch>
          </a:blipFill>
          <a:ln>
            <a:noFill/>
          </a:ln>
        </p:spPr>
      </p:sp>
      <p:sp>
        <p:nvSpPr>
          <p:cNvPr id="342" name="Google Shape;342;g2f113693c1b_0_1098"/>
          <p:cNvSpPr txBox="1"/>
          <p:nvPr/>
        </p:nvSpPr>
        <p:spPr>
          <a:xfrm>
            <a:off x="10408200" y="7467925"/>
            <a:ext cx="4573575" cy="41557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Clr>
                <a:srgbClr val="000000"/>
              </a:buClr>
              <a:buSzPts val="2700"/>
              <a:buFont typeface="Arial"/>
              <a:buNone/>
            </a:pPr>
            <a:r>
              <a:rPr b="0" i="0" lang="en-US" sz="2700" u="none" cap="none" strike="noStrike">
                <a:solidFill>
                  <a:srgbClr val="000000"/>
                </a:solidFill>
                <a:latin typeface="Poppins"/>
                <a:ea typeface="Poppins"/>
                <a:cs typeface="Poppins"/>
                <a:sym typeface="Poppins"/>
              </a:rPr>
              <a:t>@esuonline.bsky.social</a:t>
            </a:r>
            <a:endParaRPr b="0" i="0" sz="2700" u="none" cap="none" strike="noStrike">
              <a:solidFill>
                <a:srgbClr val="000000"/>
              </a:solidFill>
              <a:latin typeface="Poppins"/>
              <a:ea typeface="Poppins"/>
              <a:cs typeface="Poppins"/>
              <a:sym typeface="Poppins"/>
            </a:endParaRPr>
          </a:p>
        </p:txBody>
      </p:sp>
      <p:grpSp>
        <p:nvGrpSpPr>
          <p:cNvPr id="343" name="Google Shape;343;g2f113693c1b_0_1098"/>
          <p:cNvGrpSpPr/>
          <p:nvPr/>
        </p:nvGrpSpPr>
        <p:grpSpPr>
          <a:xfrm>
            <a:off x="9043251" y="3429003"/>
            <a:ext cx="6084140" cy="1164481"/>
            <a:chOff x="0" y="0"/>
            <a:chExt cx="8112186" cy="1552641"/>
          </a:xfrm>
        </p:grpSpPr>
        <p:sp>
          <p:nvSpPr>
            <p:cNvPr id="344" name="Google Shape;344;g2f113693c1b_0_1098"/>
            <p:cNvSpPr/>
            <p:nvPr/>
          </p:nvSpPr>
          <p:spPr>
            <a:xfrm>
              <a:off x="1092951" y="233925"/>
              <a:ext cx="7019235" cy="1084791"/>
            </a:xfrm>
            <a:custGeom>
              <a:rect b="b" l="l" r="r" t="t"/>
              <a:pathLst>
                <a:path extrusionOk="0" h="1084791" w="7019235">
                  <a:moveTo>
                    <a:pt x="0" y="0"/>
                  </a:moveTo>
                  <a:lnTo>
                    <a:pt x="7019235" y="0"/>
                  </a:lnTo>
                  <a:lnTo>
                    <a:pt x="7019235" y="1084791"/>
                  </a:lnTo>
                  <a:lnTo>
                    <a:pt x="0" y="1084791"/>
                  </a:lnTo>
                  <a:lnTo>
                    <a:pt x="0" y="0"/>
                  </a:lnTo>
                  <a:close/>
                </a:path>
              </a:pathLst>
            </a:custGeom>
            <a:blipFill rotWithShape="1">
              <a:blip r:embed="rId4">
                <a:alphaModFix/>
              </a:blip>
              <a:stretch>
                <a:fillRect b="0" l="0" r="0" t="0"/>
              </a:stretch>
            </a:blipFill>
            <a:ln>
              <a:noFill/>
            </a:ln>
          </p:spPr>
        </p:sp>
        <p:sp>
          <p:nvSpPr>
            <p:cNvPr id="345" name="Google Shape;345;g2f113693c1b_0_1098"/>
            <p:cNvSpPr/>
            <p:nvPr/>
          </p:nvSpPr>
          <p:spPr>
            <a:xfrm>
              <a:off x="0" y="0"/>
              <a:ext cx="1552641" cy="1552641"/>
            </a:xfrm>
            <a:custGeom>
              <a:rect b="b" l="l" r="r" t="t"/>
              <a:pathLst>
                <a:path extrusionOk="0" h="1552641" w="1552641">
                  <a:moveTo>
                    <a:pt x="0" y="0"/>
                  </a:moveTo>
                  <a:lnTo>
                    <a:pt x="1552641" y="0"/>
                  </a:lnTo>
                  <a:lnTo>
                    <a:pt x="1552641" y="1552641"/>
                  </a:lnTo>
                  <a:lnTo>
                    <a:pt x="0" y="1552641"/>
                  </a:lnTo>
                  <a:lnTo>
                    <a:pt x="0" y="0"/>
                  </a:lnTo>
                  <a:close/>
                </a:path>
              </a:pathLst>
            </a:custGeom>
            <a:blipFill rotWithShape="1">
              <a:blip r:embed="rId7">
                <a:alphaModFix/>
              </a:blip>
              <a:stretch>
                <a:fillRect b="0" l="0" r="0" t="0"/>
              </a:stretch>
            </a:blipFill>
            <a:ln>
              <a:noFill/>
            </a:ln>
          </p:spPr>
        </p:sp>
        <p:sp>
          <p:nvSpPr>
            <p:cNvPr id="346" name="Google Shape;346;g2f113693c1b_0_1098"/>
            <p:cNvSpPr txBox="1"/>
            <p:nvPr/>
          </p:nvSpPr>
          <p:spPr>
            <a:xfrm>
              <a:off x="1455215" y="466663"/>
              <a:ext cx="3435900" cy="5541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700"/>
                <a:buFont typeface="Arial"/>
                <a:buNone/>
              </a:pPr>
              <a:r>
                <a:rPr b="0" i="0" lang="en-US" sz="2700" u="none" cap="none" strike="noStrike">
                  <a:solidFill>
                    <a:srgbClr val="000000"/>
                  </a:solidFill>
                  <a:latin typeface="Poppins"/>
                  <a:ea typeface="Poppins"/>
                  <a:cs typeface="Poppins"/>
                  <a:sym typeface="Poppins"/>
                </a:rPr>
                <a:t>@esu.online</a:t>
              </a:r>
              <a:endParaRPr b="0" i="0" sz="2700" u="none" cap="none" strike="noStrike">
                <a:solidFill>
                  <a:srgbClr val="000000"/>
                </a:solidFill>
                <a:latin typeface="Poppins"/>
                <a:ea typeface="Poppins"/>
                <a:cs typeface="Poppins"/>
                <a:sym typeface="Poppins"/>
              </a:endParaRPr>
            </a:p>
          </p:txBody>
        </p:sp>
      </p:grpSp>
      <p:grpSp>
        <p:nvGrpSpPr>
          <p:cNvPr id="347" name="Google Shape;347;g2f113693c1b_0_1098"/>
          <p:cNvGrpSpPr/>
          <p:nvPr/>
        </p:nvGrpSpPr>
        <p:grpSpPr>
          <a:xfrm>
            <a:off x="9094595" y="2357835"/>
            <a:ext cx="6007109" cy="1010419"/>
            <a:chOff x="0" y="0"/>
            <a:chExt cx="8009478" cy="1347225"/>
          </a:xfrm>
        </p:grpSpPr>
        <p:sp>
          <p:nvSpPr>
            <p:cNvPr id="348" name="Google Shape;348;g2f113693c1b_0_1098"/>
            <p:cNvSpPr/>
            <p:nvPr/>
          </p:nvSpPr>
          <p:spPr>
            <a:xfrm>
              <a:off x="990243" y="131217"/>
              <a:ext cx="7019235" cy="1084791"/>
            </a:xfrm>
            <a:custGeom>
              <a:rect b="b" l="l" r="r" t="t"/>
              <a:pathLst>
                <a:path extrusionOk="0" h="1084791" w="7019235">
                  <a:moveTo>
                    <a:pt x="0" y="0"/>
                  </a:moveTo>
                  <a:lnTo>
                    <a:pt x="7019235" y="0"/>
                  </a:lnTo>
                  <a:lnTo>
                    <a:pt x="7019235" y="1084791"/>
                  </a:lnTo>
                  <a:lnTo>
                    <a:pt x="0" y="1084791"/>
                  </a:lnTo>
                  <a:lnTo>
                    <a:pt x="0" y="0"/>
                  </a:lnTo>
                  <a:close/>
                </a:path>
              </a:pathLst>
            </a:custGeom>
            <a:blipFill rotWithShape="1">
              <a:blip r:embed="rId4">
                <a:alphaModFix/>
              </a:blip>
              <a:stretch>
                <a:fillRect b="0" l="0" r="0" t="0"/>
              </a:stretch>
            </a:blipFill>
            <a:ln>
              <a:noFill/>
            </a:ln>
          </p:spPr>
        </p:sp>
        <p:sp>
          <p:nvSpPr>
            <p:cNvPr id="349" name="Google Shape;349;g2f113693c1b_0_1098"/>
            <p:cNvSpPr/>
            <p:nvPr/>
          </p:nvSpPr>
          <p:spPr>
            <a:xfrm>
              <a:off x="0" y="0"/>
              <a:ext cx="1347225" cy="1347225"/>
            </a:xfrm>
            <a:custGeom>
              <a:rect b="b" l="l" r="r" t="t"/>
              <a:pathLst>
                <a:path extrusionOk="0" h="1347225" w="1347225">
                  <a:moveTo>
                    <a:pt x="0" y="0"/>
                  </a:moveTo>
                  <a:lnTo>
                    <a:pt x="1347225" y="0"/>
                  </a:lnTo>
                  <a:lnTo>
                    <a:pt x="1347225" y="1347225"/>
                  </a:lnTo>
                  <a:lnTo>
                    <a:pt x="0" y="1347225"/>
                  </a:lnTo>
                  <a:lnTo>
                    <a:pt x="0" y="0"/>
                  </a:lnTo>
                  <a:close/>
                </a:path>
              </a:pathLst>
            </a:custGeom>
            <a:blipFill rotWithShape="1">
              <a:blip r:embed="rId8">
                <a:alphaModFix/>
              </a:blip>
              <a:stretch>
                <a:fillRect b="0" l="0" r="0" t="0"/>
              </a:stretch>
            </a:blipFill>
            <a:ln cap="sq" cmpd="sng" w="38100">
              <a:solidFill>
                <a:srgbClr val="FFFFFF"/>
              </a:solidFill>
              <a:prstDash val="solid"/>
              <a:miter lim="8000"/>
              <a:headEnd len="sm" w="sm" type="none"/>
              <a:tailEnd len="sm" w="sm" type="none"/>
            </a:ln>
          </p:spPr>
        </p:sp>
        <p:sp>
          <p:nvSpPr>
            <p:cNvPr id="350" name="Google Shape;350;g2f113693c1b_0_1098"/>
            <p:cNvSpPr txBox="1"/>
            <p:nvPr/>
          </p:nvSpPr>
          <p:spPr>
            <a:xfrm>
              <a:off x="1361223" y="303853"/>
              <a:ext cx="5286900" cy="5541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700"/>
                <a:buFont typeface="Arial"/>
                <a:buNone/>
              </a:pPr>
              <a:r>
                <a:rPr b="0" i="0" lang="en-US" sz="2700" u="none" cap="none" strike="noStrike">
                  <a:solidFill>
                    <a:srgbClr val="000000"/>
                  </a:solidFill>
                  <a:latin typeface="Poppins"/>
                  <a:ea typeface="Poppins"/>
                  <a:cs typeface="Poppins"/>
                  <a:sym typeface="Poppins"/>
                </a:rPr>
                <a:t>@Europeanstudents</a:t>
              </a:r>
              <a:endParaRPr b="0" i="0" sz="2700" u="none" cap="none" strike="noStrike">
                <a:solidFill>
                  <a:srgbClr val="000000"/>
                </a:solidFill>
                <a:latin typeface="Poppins"/>
                <a:ea typeface="Poppins"/>
                <a:cs typeface="Poppins"/>
                <a:sym typeface="Poppins"/>
              </a:endParaRPr>
            </a:p>
          </p:txBody>
        </p:sp>
      </p:grpSp>
      <p:grpSp>
        <p:nvGrpSpPr>
          <p:cNvPr id="351" name="Google Shape;351;g2f113693c1b_0_1098"/>
          <p:cNvGrpSpPr/>
          <p:nvPr/>
        </p:nvGrpSpPr>
        <p:grpSpPr>
          <a:xfrm>
            <a:off x="-185009" y="-24449"/>
            <a:ext cx="5190709" cy="10392157"/>
            <a:chOff x="63500" y="268986"/>
            <a:chExt cx="7612126" cy="15240001"/>
          </a:xfrm>
        </p:grpSpPr>
        <p:sp>
          <p:nvSpPr>
            <p:cNvPr id="352" name="Google Shape;352;g2f113693c1b_0_1098"/>
            <p:cNvSpPr/>
            <p:nvPr/>
          </p:nvSpPr>
          <p:spPr>
            <a:xfrm>
              <a:off x="74422" y="268986"/>
              <a:ext cx="7600950" cy="15240001"/>
            </a:xfrm>
            <a:custGeom>
              <a:rect b="b" l="l" r="r" t="t"/>
              <a:pathLst>
                <a:path extrusionOk="0" h="15240001" w="7600950">
                  <a:moveTo>
                    <a:pt x="0" y="0"/>
                  </a:moveTo>
                  <a:lnTo>
                    <a:pt x="0" y="15240001"/>
                  </a:lnTo>
                  <a:lnTo>
                    <a:pt x="7600950" y="15240001"/>
                  </a:lnTo>
                  <a:lnTo>
                    <a:pt x="7600950" y="0"/>
                  </a:lnTo>
                  <a:close/>
                </a:path>
              </a:pathLst>
            </a:custGeom>
            <a:solidFill>
              <a:srgbClr val="EDE9E9"/>
            </a:solidFill>
            <a:ln>
              <a:noFill/>
            </a:ln>
          </p:spPr>
        </p:sp>
        <p:sp>
          <p:nvSpPr>
            <p:cNvPr id="353" name="Google Shape;353;g2f113693c1b_0_1098"/>
            <p:cNvSpPr/>
            <p:nvPr/>
          </p:nvSpPr>
          <p:spPr>
            <a:xfrm>
              <a:off x="63500" y="11601450"/>
              <a:ext cx="7612126" cy="3661919"/>
            </a:xfrm>
            <a:custGeom>
              <a:rect b="b" l="l" r="r" t="t"/>
              <a:pathLst>
                <a:path extrusionOk="0" h="3661919" w="7612126">
                  <a:moveTo>
                    <a:pt x="78232" y="0"/>
                  </a:moveTo>
                  <a:cubicBezTo>
                    <a:pt x="73406" y="0"/>
                    <a:pt x="68580" y="254"/>
                    <a:pt x="60325" y="762"/>
                  </a:cubicBezTo>
                  <a:lnTo>
                    <a:pt x="0" y="3810"/>
                  </a:lnTo>
                  <a:lnTo>
                    <a:pt x="0" y="568325"/>
                  </a:lnTo>
                  <a:lnTo>
                    <a:pt x="78232" y="565531"/>
                  </a:lnTo>
                  <a:cubicBezTo>
                    <a:pt x="185674" y="565531"/>
                    <a:pt x="536067" y="599313"/>
                    <a:pt x="536067" y="1034669"/>
                  </a:cubicBezTo>
                  <a:lnTo>
                    <a:pt x="536067" y="1728090"/>
                  </a:lnTo>
                  <a:lnTo>
                    <a:pt x="537718" y="2643887"/>
                  </a:lnTo>
                  <a:cubicBezTo>
                    <a:pt x="537718" y="2895093"/>
                    <a:pt x="612394" y="3101214"/>
                    <a:pt x="733298" y="3260472"/>
                  </a:cubicBezTo>
                  <a:cubicBezTo>
                    <a:pt x="932688" y="3525013"/>
                    <a:pt x="1259078" y="3661411"/>
                    <a:pt x="1583309" y="3661919"/>
                  </a:cubicBezTo>
                  <a:lnTo>
                    <a:pt x="1587500" y="3661919"/>
                  </a:lnTo>
                  <a:cubicBezTo>
                    <a:pt x="2099437" y="3661031"/>
                    <a:pt x="2616581" y="3319019"/>
                    <a:pt x="2626995" y="2666239"/>
                  </a:cubicBezTo>
                  <a:lnTo>
                    <a:pt x="2628138" y="2294128"/>
                  </a:lnTo>
                  <a:lnTo>
                    <a:pt x="2628138" y="2294128"/>
                  </a:lnTo>
                  <a:lnTo>
                    <a:pt x="2628138" y="1072515"/>
                  </a:lnTo>
                  <a:cubicBezTo>
                    <a:pt x="2628138" y="637286"/>
                    <a:pt x="2975610" y="603377"/>
                    <a:pt x="3082163" y="603377"/>
                  </a:cubicBezTo>
                  <a:cubicBezTo>
                    <a:pt x="3179445" y="603377"/>
                    <a:pt x="3476117" y="631190"/>
                    <a:pt x="3531108" y="959993"/>
                  </a:cubicBezTo>
                  <a:cubicBezTo>
                    <a:pt x="3536696" y="993649"/>
                    <a:pt x="3539617" y="1030478"/>
                    <a:pt x="3539617" y="1070737"/>
                  </a:cubicBezTo>
                  <a:lnTo>
                    <a:pt x="3539871" y="1176020"/>
                  </a:lnTo>
                  <a:lnTo>
                    <a:pt x="3539871" y="1664461"/>
                  </a:lnTo>
                  <a:lnTo>
                    <a:pt x="3539617" y="1664461"/>
                  </a:lnTo>
                  <a:lnTo>
                    <a:pt x="3543935" y="2666237"/>
                  </a:lnTo>
                  <a:cubicBezTo>
                    <a:pt x="3554476" y="3319906"/>
                    <a:pt x="4074795" y="3661918"/>
                    <a:pt x="4589399" y="3661918"/>
                  </a:cubicBezTo>
                  <a:cubicBezTo>
                    <a:pt x="5107305" y="3661918"/>
                    <a:pt x="5631561" y="3313049"/>
                    <a:pt x="5631561" y="2646172"/>
                  </a:cubicBezTo>
                  <a:lnTo>
                    <a:pt x="5631561" y="2644648"/>
                  </a:lnTo>
                  <a:cubicBezTo>
                    <a:pt x="5631561" y="2644394"/>
                    <a:pt x="5631561" y="2644139"/>
                    <a:pt x="5631561" y="2643885"/>
                  </a:cubicBezTo>
                  <a:lnTo>
                    <a:pt x="5631561" y="1051306"/>
                  </a:lnTo>
                  <a:lnTo>
                    <a:pt x="5631307" y="1051306"/>
                  </a:lnTo>
                  <a:cubicBezTo>
                    <a:pt x="5641848" y="635127"/>
                    <a:pt x="5979542" y="601600"/>
                    <a:pt x="6084316" y="601600"/>
                  </a:cubicBezTo>
                  <a:cubicBezTo>
                    <a:pt x="6191758" y="601600"/>
                    <a:pt x="6542151" y="635381"/>
                    <a:pt x="6542151" y="1070738"/>
                  </a:cubicBezTo>
                  <a:lnTo>
                    <a:pt x="6540627" y="1600836"/>
                  </a:lnTo>
                  <a:lnTo>
                    <a:pt x="6540627" y="1799972"/>
                  </a:lnTo>
                  <a:lnTo>
                    <a:pt x="6540373" y="1799972"/>
                  </a:lnTo>
                  <a:lnTo>
                    <a:pt x="6540373" y="2641729"/>
                  </a:lnTo>
                  <a:cubicBezTo>
                    <a:pt x="6540373" y="2704340"/>
                    <a:pt x="6544945" y="2764030"/>
                    <a:pt x="6553835" y="2821053"/>
                  </a:cubicBezTo>
                  <a:cubicBezTo>
                    <a:pt x="6638163" y="3372360"/>
                    <a:pt x="7115048" y="3659507"/>
                    <a:pt x="7586599" y="3659507"/>
                  </a:cubicBezTo>
                  <a:cubicBezTo>
                    <a:pt x="7595108" y="3659507"/>
                    <a:pt x="7603617" y="3659380"/>
                    <a:pt x="7612126" y="3659253"/>
                  </a:cubicBezTo>
                  <a:lnTo>
                    <a:pt x="7612126" y="3659253"/>
                  </a:lnTo>
                  <a:lnTo>
                    <a:pt x="7612126" y="3091309"/>
                  </a:lnTo>
                  <a:lnTo>
                    <a:pt x="7612126" y="3091309"/>
                  </a:lnTo>
                  <a:cubicBezTo>
                    <a:pt x="7602474" y="3091817"/>
                    <a:pt x="7593838" y="3091945"/>
                    <a:pt x="7586345" y="3091945"/>
                  </a:cubicBezTo>
                  <a:cubicBezTo>
                    <a:pt x="7487538" y="3091945"/>
                    <a:pt x="7182738" y="3063242"/>
                    <a:pt x="7134987" y="2719200"/>
                  </a:cubicBezTo>
                  <a:cubicBezTo>
                    <a:pt x="7131050" y="2690116"/>
                    <a:pt x="7128891" y="2658748"/>
                    <a:pt x="7128891" y="2624965"/>
                  </a:cubicBezTo>
                  <a:lnTo>
                    <a:pt x="7129273" y="2291336"/>
                  </a:lnTo>
                  <a:lnTo>
                    <a:pt x="7130162" y="1799974"/>
                  </a:lnTo>
                  <a:lnTo>
                    <a:pt x="7129654" y="1799974"/>
                  </a:lnTo>
                  <a:lnTo>
                    <a:pt x="7130416" y="1051817"/>
                  </a:lnTo>
                  <a:cubicBezTo>
                    <a:pt x="7130416" y="385067"/>
                    <a:pt x="6604255" y="36071"/>
                    <a:pt x="6084444" y="36071"/>
                  </a:cubicBezTo>
                  <a:cubicBezTo>
                    <a:pt x="5566538" y="36071"/>
                    <a:pt x="5042282" y="384940"/>
                    <a:pt x="5042282" y="1051817"/>
                  </a:cubicBezTo>
                  <a:lnTo>
                    <a:pt x="5042282" y="2335279"/>
                  </a:lnTo>
                  <a:lnTo>
                    <a:pt x="5043552" y="2622680"/>
                  </a:lnTo>
                  <a:lnTo>
                    <a:pt x="5043552" y="2625601"/>
                  </a:lnTo>
                  <a:cubicBezTo>
                    <a:pt x="5043171" y="3060195"/>
                    <a:pt x="4695953" y="3093977"/>
                    <a:pt x="4589527" y="3093977"/>
                  </a:cubicBezTo>
                  <a:cubicBezTo>
                    <a:pt x="4482085" y="3093977"/>
                    <a:pt x="4131692" y="3060195"/>
                    <a:pt x="4131692" y="2624840"/>
                  </a:cubicBezTo>
                  <a:lnTo>
                    <a:pt x="4131692" y="2620902"/>
                  </a:lnTo>
                  <a:lnTo>
                    <a:pt x="4131692" y="1687579"/>
                  </a:lnTo>
                  <a:lnTo>
                    <a:pt x="4131946" y="1687579"/>
                  </a:lnTo>
                  <a:lnTo>
                    <a:pt x="4128136" y="1053468"/>
                  </a:lnTo>
                  <a:cubicBezTo>
                    <a:pt x="4128136" y="990603"/>
                    <a:pt x="4123437" y="930532"/>
                    <a:pt x="4114547" y="873255"/>
                  </a:cubicBezTo>
                  <a:cubicBezTo>
                    <a:pt x="4029711" y="322711"/>
                    <a:pt x="3553207" y="35944"/>
                    <a:pt x="3082037" y="35944"/>
                  </a:cubicBezTo>
                  <a:cubicBezTo>
                    <a:pt x="2564131" y="35944"/>
                    <a:pt x="2039875" y="384813"/>
                    <a:pt x="2039875" y="1051690"/>
                  </a:cubicBezTo>
                  <a:lnTo>
                    <a:pt x="2038859" y="1831342"/>
                  </a:lnTo>
                  <a:lnTo>
                    <a:pt x="2038097" y="2286764"/>
                  </a:lnTo>
                  <a:lnTo>
                    <a:pt x="2038097" y="2286764"/>
                  </a:lnTo>
                  <a:lnTo>
                    <a:pt x="2038097" y="2288797"/>
                  </a:lnTo>
                  <a:lnTo>
                    <a:pt x="2038097" y="2294004"/>
                  </a:lnTo>
                  <a:lnTo>
                    <a:pt x="2038097" y="2294004"/>
                  </a:lnTo>
                  <a:lnTo>
                    <a:pt x="2038224" y="2317372"/>
                  </a:lnTo>
                  <a:lnTo>
                    <a:pt x="2037843" y="2624838"/>
                  </a:lnTo>
                  <a:cubicBezTo>
                    <a:pt x="2037843" y="3060067"/>
                    <a:pt x="1690371" y="3093975"/>
                    <a:pt x="1583818" y="3093975"/>
                  </a:cubicBezTo>
                  <a:cubicBezTo>
                    <a:pt x="1511809" y="3093975"/>
                    <a:pt x="1330326" y="3078736"/>
                    <a:pt x="1218693" y="2937258"/>
                  </a:cubicBezTo>
                  <a:cubicBezTo>
                    <a:pt x="1164972" y="2867916"/>
                    <a:pt x="1127761" y="2768856"/>
                    <a:pt x="1127761" y="2627250"/>
                  </a:cubicBezTo>
                  <a:lnTo>
                    <a:pt x="1127761" y="1684275"/>
                  </a:lnTo>
                  <a:lnTo>
                    <a:pt x="1125983" y="1684275"/>
                  </a:lnTo>
                  <a:lnTo>
                    <a:pt x="1125983" y="1079373"/>
                  </a:lnTo>
                  <a:lnTo>
                    <a:pt x="1124459" y="1079373"/>
                  </a:lnTo>
                  <a:lnTo>
                    <a:pt x="1124459" y="1015746"/>
                  </a:lnTo>
                  <a:cubicBezTo>
                    <a:pt x="1124459" y="348869"/>
                    <a:pt x="598298" y="0"/>
                    <a:pt x="78487" y="0"/>
                  </a:cubicBezTo>
                  <a:close/>
                </a:path>
              </a:pathLst>
            </a:custGeom>
            <a:solidFill>
              <a:srgbClr val="F6A0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4" name="Google Shape;354;g2f113693c1b_0_1098"/>
          <p:cNvSpPr/>
          <p:nvPr/>
        </p:nvSpPr>
        <p:spPr>
          <a:xfrm>
            <a:off x="1028700" y="1070584"/>
            <a:ext cx="6140091" cy="1765276"/>
          </a:xfrm>
          <a:custGeom>
            <a:rect b="b" l="l" r="r" t="t"/>
            <a:pathLst>
              <a:path extrusionOk="0" h="1765276" w="6140091">
                <a:moveTo>
                  <a:pt x="0" y="0"/>
                </a:moveTo>
                <a:lnTo>
                  <a:pt x="6140091" y="0"/>
                </a:lnTo>
                <a:lnTo>
                  <a:pt x="6140091" y="1765276"/>
                </a:lnTo>
                <a:lnTo>
                  <a:pt x="0" y="1765276"/>
                </a:lnTo>
                <a:lnTo>
                  <a:pt x="0" y="0"/>
                </a:lnTo>
                <a:close/>
              </a:path>
            </a:pathLst>
          </a:custGeom>
          <a:blipFill rotWithShape="1">
            <a:blip r:embed="rId9">
              <a:alphaModFix/>
            </a:blip>
            <a:stretch>
              <a:fillRect b="0" l="0" r="0" t="0"/>
            </a:stretch>
          </a:blipFill>
          <a:ln>
            <a:noFill/>
          </a:ln>
        </p:spPr>
      </p:sp>
      <p:sp>
        <p:nvSpPr>
          <p:cNvPr id="355" name="Google Shape;355;g2f113693c1b_0_1098"/>
          <p:cNvSpPr txBox="1"/>
          <p:nvPr/>
        </p:nvSpPr>
        <p:spPr>
          <a:xfrm>
            <a:off x="8305485" y="708327"/>
            <a:ext cx="7559700" cy="1416000"/>
          </a:xfrm>
          <a:prstGeom prst="rect">
            <a:avLst/>
          </a:prstGeom>
          <a:noFill/>
          <a:ln>
            <a:noFill/>
          </a:ln>
        </p:spPr>
        <p:txBody>
          <a:bodyPr anchorCtr="0" anchor="t" bIns="0" lIns="0" spcFirstLastPara="1" rIns="0" wrap="square" tIns="0">
            <a:spAutoFit/>
          </a:bodyPr>
          <a:lstStyle/>
          <a:p>
            <a:pPr indent="0" lvl="0" marL="0" marR="0" rtl="0" algn="ctr">
              <a:lnSpc>
                <a:spcPct val="92002"/>
              </a:lnSpc>
              <a:spcBef>
                <a:spcPts val="0"/>
              </a:spcBef>
              <a:spcAft>
                <a:spcPts val="0"/>
              </a:spcAft>
              <a:buClr>
                <a:srgbClr val="000000"/>
              </a:buClr>
              <a:buSzPts val="10000"/>
              <a:buFont typeface="Arial"/>
              <a:buNone/>
            </a:pPr>
            <a:r>
              <a:rPr b="1" i="0" lang="en-US" sz="10000" u="none" cap="none" strike="noStrike">
                <a:solidFill>
                  <a:srgbClr val="191919"/>
                </a:solidFill>
                <a:latin typeface="Poppins"/>
                <a:ea typeface="Poppins"/>
                <a:cs typeface="Poppins"/>
                <a:sym typeface="Poppins"/>
              </a:rPr>
              <a:t>Follow us !</a:t>
            </a:r>
            <a:endParaRPr b="1" i="0" sz="10000" u="none" cap="none" strike="noStrike">
              <a:solidFill>
                <a:srgbClr val="000000"/>
              </a:solidFill>
              <a:latin typeface="Poppins"/>
              <a:ea typeface="Poppins"/>
              <a:cs typeface="Poppins"/>
              <a:sym typeface="Poppins"/>
            </a:endParaRPr>
          </a:p>
        </p:txBody>
      </p:sp>
      <p:sp>
        <p:nvSpPr>
          <p:cNvPr id="356" name="Google Shape;356;g2f113693c1b_0_1098"/>
          <p:cNvSpPr/>
          <p:nvPr/>
        </p:nvSpPr>
        <p:spPr>
          <a:xfrm>
            <a:off x="9862977" y="8537843"/>
            <a:ext cx="5264426" cy="813593"/>
          </a:xfrm>
          <a:custGeom>
            <a:rect b="b" l="l" r="r" t="t"/>
            <a:pathLst>
              <a:path extrusionOk="0" h="1084791" w="7019235">
                <a:moveTo>
                  <a:pt x="0" y="0"/>
                </a:moveTo>
                <a:lnTo>
                  <a:pt x="7019234" y="0"/>
                </a:lnTo>
                <a:lnTo>
                  <a:pt x="7019234" y="1084791"/>
                </a:lnTo>
                <a:lnTo>
                  <a:pt x="0" y="1084791"/>
                </a:lnTo>
                <a:lnTo>
                  <a:pt x="0" y="0"/>
                </a:lnTo>
                <a:close/>
              </a:path>
            </a:pathLst>
          </a:custGeom>
          <a:blipFill rotWithShape="1">
            <a:blip r:embed="rId4">
              <a:alphaModFix/>
            </a:blip>
            <a:stretch>
              <a:fillRect b="0" l="0" r="0" t="0"/>
            </a:stretch>
          </a:blipFill>
          <a:ln>
            <a:noFill/>
          </a:ln>
        </p:spPr>
      </p:sp>
      <p:sp>
        <p:nvSpPr>
          <p:cNvPr id="357" name="Google Shape;357;g2f113693c1b_0_1098"/>
          <p:cNvSpPr txBox="1"/>
          <p:nvPr/>
        </p:nvSpPr>
        <p:spPr>
          <a:xfrm>
            <a:off x="10421025" y="8706875"/>
            <a:ext cx="1568700" cy="41557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700"/>
              <a:buFont typeface="Arial"/>
              <a:buNone/>
            </a:pPr>
            <a:r>
              <a:rPr b="0" i="0" lang="en-US" sz="2700" u="none" cap="none" strike="noStrike">
                <a:solidFill>
                  <a:srgbClr val="000000"/>
                </a:solidFill>
                <a:latin typeface="Poppins"/>
                <a:ea typeface="Poppins"/>
                <a:cs typeface="Poppins"/>
                <a:sym typeface="Poppins"/>
              </a:rPr>
              <a:t>@ESUtwt</a:t>
            </a:r>
            <a:endParaRPr b="0" i="0" sz="2700" u="none" cap="none" strike="noStrike">
              <a:solidFill>
                <a:srgbClr val="000000"/>
              </a:solidFill>
              <a:latin typeface="Poppins"/>
              <a:ea typeface="Poppins"/>
              <a:cs typeface="Poppins"/>
              <a:sym typeface="Poppins"/>
            </a:endParaRPr>
          </a:p>
        </p:txBody>
      </p:sp>
      <p:pic>
        <p:nvPicPr>
          <p:cNvPr id="358" name="Google Shape;358;g2f113693c1b_0_1098" title="image (3).png"/>
          <p:cNvPicPr preferRelativeResize="0"/>
          <p:nvPr/>
        </p:nvPicPr>
        <p:blipFill rotWithShape="1">
          <a:blip r:embed="rId10">
            <a:alphaModFix/>
          </a:blip>
          <a:srcRect b="0" l="0" r="0" t="0"/>
          <a:stretch/>
        </p:blipFill>
        <p:spPr>
          <a:xfrm>
            <a:off x="9068902" y="7123452"/>
            <a:ext cx="1164474" cy="1164474"/>
          </a:xfrm>
          <a:prstGeom prst="rect">
            <a:avLst/>
          </a:prstGeom>
          <a:noFill/>
          <a:ln>
            <a:noFill/>
          </a:ln>
        </p:spPr>
      </p:pic>
      <p:sp>
        <p:nvSpPr>
          <p:cNvPr id="359" name="Google Shape;359;g2f113693c1b_0_1098"/>
          <p:cNvSpPr/>
          <p:nvPr/>
        </p:nvSpPr>
        <p:spPr>
          <a:xfrm>
            <a:off x="9094547" y="8388716"/>
            <a:ext cx="1113190" cy="1111799"/>
          </a:xfrm>
          <a:custGeom>
            <a:rect b="b" l="l" r="r" t="t"/>
            <a:pathLst>
              <a:path extrusionOk="0" h="1482398" w="1484253">
                <a:moveTo>
                  <a:pt x="0" y="0"/>
                </a:moveTo>
                <a:lnTo>
                  <a:pt x="1484253" y="0"/>
                </a:lnTo>
                <a:lnTo>
                  <a:pt x="1484253" y="1482398"/>
                </a:lnTo>
                <a:lnTo>
                  <a:pt x="0" y="1482398"/>
                </a:lnTo>
                <a:lnTo>
                  <a:pt x="0" y="0"/>
                </a:lnTo>
                <a:close/>
              </a:path>
            </a:pathLst>
          </a:custGeom>
          <a:blipFill rotWithShape="1">
            <a:blip r:embed="rId11">
              <a:alphaModFix/>
            </a:blip>
            <a:stretch>
              <a:fillRect b="0" l="0" r="0" t="0"/>
            </a:stretch>
          </a:blipFill>
          <a:ln>
            <a:noFill/>
          </a:ln>
        </p:spPr>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3187" l="0" r="0" t="-5009"/>
            </a:stretch>
          </a:blipFill>
          <a:ln>
            <a:noFill/>
          </a:ln>
        </p:spPr>
      </p:sp>
      <p:sp>
        <p:nvSpPr>
          <p:cNvPr id="108" name="Google Shape;108;p5"/>
          <p:cNvSpPr/>
          <p:nvPr/>
        </p:nvSpPr>
        <p:spPr>
          <a:xfrm>
            <a:off x="-447407" y="763221"/>
            <a:ext cx="8929400" cy="1462189"/>
          </a:xfrm>
          <a:custGeom>
            <a:rect b="b" l="l" r="r" t="t"/>
            <a:pathLst>
              <a:path extrusionOk="0" h="1462189" w="8929400">
                <a:moveTo>
                  <a:pt x="0" y="0"/>
                </a:moveTo>
                <a:lnTo>
                  <a:pt x="8929400" y="0"/>
                </a:lnTo>
                <a:lnTo>
                  <a:pt x="8929400" y="1462189"/>
                </a:lnTo>
                <a:lnTo>
                  <a:pt x="0" y="1462189"/>
                </a:lnTo>
                <a:lnTo>
                  <a:pt x="0" y="0"/>
                </a:lnTo>
                <a:close/>
              </a:path>
            </a:pathLst>
          </a:custGeom>
          <a:blipFill rotWithShape="1">
            <a:blip r:embed="rId4">
              <a:alphaModFix/>
            </a:blip>
            <a:stretch>
              <a:fillRect b="0" l="0" r="0" t="0"/>
            </a:stretch>
          </a:blipFill>
          <a:ln>
            <a:noFill/>
          </a:ln>
        </p:spPr>
      </p:sp>
      <p:sp>
        <p:nvSpPr>
          <p:cNvPr id="109" name="Google Shape;109;p5"/>
          <p:cNvSpPr/>
          <p:nvPr/>
        </p:nvSpPr>
        <p:spPr>
          <a:xfrm>
            <a:off x="10664195" y="-99329"/>
            <a:ext cx="7297173" cy="7083389"/>
          </a:xfrm>
          <a:custGeom>
            <a:rect b="b" l="l" r="r" t="t"/>
            <a:pathLst>
              <a:path extrusionOk="0" h="7083389" w="7297173">
                <a:moveTo>
                  <a:pt x="0" y="0"/>
                </a:moveTo>
                <a:lnTo>
                  <a:pt x="7297173" y="0"/>
                </a:lnTo>
                <a:lnTo>
                  <a:pt x="7297173" y="7083389"/>
                </a:lnTo>
                <a:lnTo>
                  <a:pt x="0" y="7083389"/>
                </a:lnTo>
                <a:lnTo>
                  <a:pt x="0" y="0"/>
                </a:lnTo>
                <a:close/>
              </a:path>
            </a:pathLst>
          </a:custGeom>
          <a:blipFill rotWithShape="1">
            <a:blip r:embed="rId5">
              <a:alphaModFix/>
            </a:blip>
            <a:stretch>
              <a:fillRect b="0" l="0" r="0" t="0"/>
            </a:stretch>
          </a:blipFill>
          <a:ln>
            <a:noFill/>
          </a:ln>
        </p:spPr>
      </p:sp>
      <p:grpSp>
        <p:nvGrpSpPr>
          <p:cNvPr id="110" name="Google Shape;110;p5"/>
          <p:cNvGrpSpPr/>
          <p:nvPr/>
        </p:nvGrpSpPr>
        <p:grpSpPr>
          <a:xfrm>
            <a:off x="-447400" y="7146274"/>
            <a:ext cx="19572379" cy="3702216"/>
            <a:chOff x="0" y="-241101"/>
            <a:chExt cx="26096505" cy="5393671"/>
          </a:xfrm>
        </p:grpSpPr>
        <p:grpSp>
          <p:nvGrpSpPr>
            <p:cNvPr id="111" name="Google Shape;111;p5"/>
            <p:cNvGrpSpPr/>
            <p:nvPr/>
          </p:nvGrpSpPr>
          <p:grpSpPr>
            <a:xfrm>
              <a:off x="0" y="-241101"/>
              <a:ext cx="26096505" cy="5393671"/>
              <a:chOff x="0" y="-47625"/>
              <a:chExt cx="5154865" cy="1065417"/>
            </a:xfrm>
          </p:grpSpPr>
          <p:sp>
            <p:nvSpPr>
              <p:cNvPr id="112" name="Google Shape;112;p5"/>
              <p:cNvSpPr/>
              <p:nvPr/>
            </p:nvSpPr>
            <p:spPr>
              <a:xfrm>
                <a:off x="0" y="0"/>
                <a:ext cx="5154865" cy="1017792"/>
              </a:xfrm>
              <a:custGeom>
                <a:rect b="b" l="l" r="r" t="t"/>
                <a:pathLst>
                  <a:path extrusionOk="0" h="1017792" w="5154865">
                    <a:moveTo>
                      <a:pt x="0" y="0"/>
                    </a:moveTo>
                    <a:lnTo>
                      <a:pt x="5154865" y="0"/>
                    </a:lnTo>
                    <a:lnTo>
                      <a:pt x="5154865" y="1017792"/>
                    </a:lnTo>
                    <a:lnTo>
                      <a:pt x="0" y="1017792"/>
                    </a:lnTo>
                    <a:close/>
                  </a:path>
                </a:pathLst>
              </a:custGeom>
              <a:solidFill>
                <a:srgbClr val="007841"/>
              </a:solidFill>
              <a:ln>
                <a:noFill/>
              </a:ln>
            </p:spPr>
          </p:sp>
          <p:sp>
            <p:nvSpPr>
              <p:cNvPr id="113" name="Google Shape;113;p5"/>
              <p:cNvSpPr txBox="1"/>
              <p:nvPr/>
            </p:nvSpPr>
            <p:spPr>
              <a:xfrm>
                <a:off x="0" y="-47625"/>
                <a:ext cx="5154865" cy="10654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5"/>
            <p:cNvSpPr/>
            <p:nvPr/>
          </p:nvSpPr>
          <p:spPr>
            <a:xfrm>
              <a:off x="1257898" y="521339"/>
              <a:ext cx="12140944" cy="3201461"/>
            </a:xfrm>
            <a:custGeom>
              <a:rect b="b" l="l" r="r" t="t"/>
              <a:pathLst>
                <a:path extrusionOk="0" h="3201461" w="12140944">
                  <a:moveTo>
                    <a:pt x="0" y="0"/>
                  </a:moveTo>
                  <a:lnTo>
                    <a:pt x="12140944" y="0"/>
                  </a:lnTo>
                  <a:lnTo>
                    <a:pt x="12140944" y="3201461"/>
                  </a:lnTo>
                  <a:lnTo>
                    <a:pt x="0" y="3201461"/>
                  </a:lnTo>
                  <a:lnTo>
                    <a:pt x="0" y="0"/>
                  </a:lnTo>
                  <a:close/>
                </a:path>
              </a:pathLst>
            </a:custGeom>
            <a:blipFill rotWithShape="1">
              <a:blip r:embed="rId6">
                <a:alphaModFix/>
              </a:blip>
              <a:stretch>
                <a:fillRect b="-106821" l="0" r="0" t="-10888"/>
              </a:stretch>
            </a:blipFill>
            <a:ln>
              <a:noFill/>
            </a:ln>
          </p:spPr>
        </p:sp>
        <p:sp>
          <p:nvSpPr>
            <p:cNvPr id="115" name="Google Shape;115;p5"/>
            <p:cNvSpPr/>
            <p:nvPr/>
          </p:nvSpPr>
          <p:spPr>
            <a:xfrm>
              <a:off x="12657783" y="521339"/>
              <a:ext cx="12140944" cy="3350846"/>
            </a:xfrm>
            <a:custGeom>
              <a:rect b="b" l="l" r="r" t="t"/>
              <a:pathLst>
                <a:path extrusionOk="0" h="3350846" w="12140944">
                  <a:moveTo>
                    <a:pt x="0" y="0"/>
                  </a:moveTo>
                  <a:lnTo>
                    <a:pt x="12140944" y="0"/>
                  </a:lnTo>
                  <a:lnTo>
                    <a:pt x="12140944" y="3350845"/>
                  </a:lnTo>
                  <a:lnTo>
                    <a:pt x="0" y="3350845"/>
                  </a:lnTo>
                  <a:lnTo>
                    <a:pt x="0" y="0"/>
                  </a:lnTo>
                  <a:close/>
                </a:path>
              </a:pathLst>
            </a:custGeom>
            <a:blipFill rotWithShape="1">
              <a:blip r:embed="rId6">
                <a:alphaModFix/>
              </a:blip>
              <a:stretch>
                <a:fillRect b="-3364" l="0" r="0" t="-104649"/>
              </a:stretch>
            </a:blipFill>
            <a:ln>
              <a:noFill/>
            </a:ln>
          </p:spPr>
        </p:sp>
      </p:grpSp>
      <p:sp>
        <p:nvSpPr>
          <p:cNvPr id="116" name="Google Shape;116;p5"/>
          <p:cNvSpPr txBox="1"/>
          <p:nvPr/>
        </p:nvSpPr>
        <p:spPr>
          <a:xfrm>
            <a:off x="1540175" y="2651700"/>
            <a:ext cx="10303200" cy="4385400"/>
          </a:xfrm>
          <a:prstGeom prst="rect">
            <a:avLst/>
          </a:prstGeom>
          <a:noFill/>
          <a:ln>
            <a:noFill/>
          </a:ln>
        </p:spPr>
        <p:txBody>
          <a:bodyPr anchorCtr="0" anchor="t" bIns="0" lIns="0" spcFirstLastPara="1" rIns="0" wrap="square" tIns="0">
            <a:spAutoFit/>
          </a:bodyPr>
          <a:lstStyle/>
          <a:p>
            <a:pPr indent="-269870" lvl="1" marL="539749" marR="0" rtl="0" algn="l">
              <a:lnSpc>
                <a:spcPct val="130011"/>
              </a:lnSpc>
              <a:spcBef>
                <a:spcPts val="0"/>
              </a:spcBef>
              <a:spcAft>
                <a:spcPts val="0"/>
              </a:spcAft>
              <a:buClr>
                <a:srgbClr val="E83F55"/>
              </a:buClr>
              <a:buSzPts val="2499"/>
              <a:buFont typeface="Poppins"/>
              <a:buChar char="•"/>
            </a:pPr>
            <a:r>
              <a:rPr b="0" i="0" lang="en-US" sz="2499" u="none" cap="none" strike="noStrike">
                <a:solidFill>
                  <a:srgbClr val="E83F55"/>
                </a:solidFill>
                <a:latin typeface="Poppins"/>
                <a:ea typeface="Poppins"/>
                <a:cs typeface="Poppins"/>
                <a:sym typeface="Poppins"/>
              </a:rPr>
              <a:t>43</a:t>
            </a:r>
            <a:r>
              <a:rPr b="0" i="0" lang="en-US" sz="2499" u="none" cap="none" strike="noStrike">
                <a:solidFill>
                  <a:srgbClr val="191919"/>
                </a:solidFill>
                <a:latin typeface="Poppins"/>
                <a:ea typeface="Poppins"/>
                <a:cs typeface="Poppins"/>
                <a:sym typeface="Poppins"/>
              </a:rPr>
              <a:t> National Unions of Students (NUS) from</a:t>
            </a:r>
            <a:r>
              <a:rPr b="0" i="0" lang="en-US" sz="2499" u="none" cap="none" strike="noStrike">
                <a:solidFill>
                  <a:srgbClr val="3C62AC"/>
                </a:solidFill>
                <a:latin typeface="Poppins"/>
                <a:ea typeface="Poppins"/>
                <a:cs typeface="Poppins"/>
                <a:sym typeface="Poppins"/>
              </a:rPr>
              <a:t> 40</a:t>
            </a:r>
            <a:r>
              <a:rPr b="0" i="0" lang="en-US" sz="2499" u="none" cap="none" strike="noStrike">
                <a:solidFill>
                  <a:srgbClr val="191919"/>
                </a:solidFill>
                <a:latin typeface="Poppins"/>
                <a:ea typeface="Poppins"/>
                <a:cs typeface="Poppins"/>
                <a:sym typeface="Poppins"/>
              </a:rPr>
              <a:t> countries</a:t>
            </a:r>
            <a:endParaRPr b="0" i="0" sz="1400" u="none" cap="none" strike="noStrike">
              <a:solidFill>
                <a:srgbClr val="000000"/>
              </a:solidFill>
              <a:latin typeface="Poppins"/>
              <a:ea typeface="Poppins"/>
              <a:cs typeface="Poppins"/>
              <a:sym typeface="Poppins"/>
            </a:endParaRPr>
          </a:p>
          <a:p>
            <a:pPr indent="0" lvl="0" marL="0" marR="0" rtl="0" algn="l">
              <a:lnSpc>
                <a:spcPct val="130011"/>
              </a:lnSpc>
              <a:spcBef>
                <a:spcPts val="0"/>
              </a:spcBef>
              <a:spcAft>
                <a:spcPts val="0"/>
              </a:spcAft>
              <a:buClr>
                <a:srgbClr val="000000"/>
              </a:buClr>
              <a:buSzPts val="2499"/>
              <a:buFont typeface="Arial"/>
              <a:buNone/>
            </a:pPr>
            <a:r>
              <a:t/>
            </a:r>
            <a:endParaRPr b="0" i="0" sz="2499" u="none" cap="none" strike="noStrike">
              <a:solidFill>
                <a:srgbClr val="191919"/>
              </a:solidFill>
              <a:latin typeface="Poppins"/>
              <a:ea typeface="Poppins"/>
              <a:cs typeface="Poppins"/>
              <a:sym typeface="Poppins"/>
            </a:endParaRPr>
          </a:p>
          <a:p>
            <a:pPr indent="-269870" lvl="1" marL="539749" marR="0" rtl="0" algn="l">
              <a:lnSpc>
                <a:spcPct val="130011"/>
              </a:lnSpc>
              <a:spcBef>
                <a:spcPts val="0"/>
              </a:spcBef>
              <a:spcAft>
                <a:spcPts val="0"/>
              </a:spcAft>
              <a:buClr>
                <a:srgbClr val="007841"/>
              </a:buClr>
              <a:buSzPts val="2499"/>
              <a:buFont typeface="Poppins"/>
              <a:buChar char="•"/>
            </a:pPr>
            <a:r>
              <a:rPr b="0" i="0" lang="en-US" sz="2499" u="none" cap="none" strike="noStrike">
                <a:solidFill>
                  <a:srgbClr val="007841"/>
                </a:solidFill>
                <a:latin typeface="Poppins"/>
                <a:ea typeface="Poppins"/>
                <a:cs typeface="Poppins"/>
                <a:sym typeface="Poppins"/>
              </a:rPr>
              <a:t>20</a:t>
            </a:r>
            <a:r>
              <a:rPr b="0" i="0" lang="en-US" sz="2499" u="none" cap="none" strike="noStrike">
                <a:solidFill>
                  <a:srgbClr val="191919"/>
                </a:solidFill>
                <a:latin typeface="Poppins"/>
                <a:ea typeface="Poppins"/>
                <a:cs typeface="Poppins"/>
                <a:sym typeface="Poppins"/>
              </a:rPr>
              <a:t> million students across Europe</a:t>
            </a:r>
            <a:endParaRPr b="0" i="0" sz="1400" u="none" cap="none" strike="noStrike">
              <a:solidFill>
                <a:srgbClr val="000000"/>
              </a:solidFill>
              <a:latin typeface="Poppins"/>
              <a:ea typeface="Poppins"/>
              <a:cs typeface="Poppins"/>
              <a:sym typeface="Poppins"/>
            </a:endParaRPr>
          </a:p>
          <a:p>
            <a:pPr indent="0" lvl="0" marL="0" marR="0" rtl="0" algn="l">
              <a:lnSpc>
                <a:spcPct val="130011"/>
              </a:lnSpc>
              <a:spcBef>
                <a:spcPts val="0"/>
              </a:spcBef>
              <a:spcAft>
                <a:spcPts val="0"/>
              </a:spcAft>
              <a:buClr>
                <a:srgbClr val="000000"/>
              </a:buClr>
              <a:buSzPts val="2499"/>
              <a:buFont typeface="Arial"/>
              <a:buNone/>
            </a:pPr>
            <a:r>
              <a:t/>
            </a:r>
            <a:endParaRPr b="0" i="0" sz="2499" u="none" cap="none" strike="noStrike">
              <a:solidFill>
                <a:srgbClr val="191919"/>
              </a:solidFill>
              <a:latin typeface="Poppins"/>
              <a:ea typeface="Poppins"/>
              <a:cs typeface="Poppins"/>
              <a:sym typeface="Poppins"/>
            </a:endParaRPr>
          </a:p>
          <a:p>
            <a:pPr indent="-269870" lvl="1" marL="539749" marR="0" rtl="0" algn="l">
              <a:lnSpc>
                <a:spcPct val="130011"/>
              </a:lnSpc>
              <a:spcBef>
                <a:spcPts val="0"/>
              </a:spcBef>
              <a:spcAft>
                <a:spcPts val="0"/>
              </a:spcAft>
              <a:buClr>
                <a:srgbClr val="191919"/>
              </a:buClr>
              <a:buSzPts val="2499"/>
              <a:buFont typeface="Poppins"/>
              <a:buChar char="•"/>
            </a:pPr>
            <a:r>
              <a:rPr b="0" i="0" lang="en-US" sz="2499" u="none" cap="none" strike="noStrike">
                <a:solidFill>
                  <a:srgbClr val="191919"/>
                </a:solidFill>
                <a:latin typeface="Poppins"/>
                <a:ea typeface="Poppins"/>
                <a:cs typeface="Poppins"/>
                <a:sym typeface="Poppins"/>
              </a:rPr>
              <a:t>Representing &amp; promoting educational, social, economic and cultural interests</a:t>
            </a:r>
            <a:endParaRPr b="0" i="0" sz="1400" u="none" cap="none" strike="noStrike">
              <a:solidFill>
                <a:srgbClr val="000000"/>
              </a:solidFill>
              <a:latin typeface="Poppins"/>
              <a:ea typeface="Poppins"/>
              <a:cs typeface="Poppins"/>
              <a:sym typeface="Poppins"/>
            </a:endParaRPr>
          </a:p>
          <a:p>
            <a:pPr indent="0" lvl="0" marL="0" marR="0" rtl="0" algn="l">
              <a:lnSpc>
                <a:spcPct val="130011"/>
              </a:lnSpc>
              <a:spcBef>
                <a:spcPts val="0"/>
              </a:spcBef>
              <a:spcAft>
                <a:spcPts val="0"/>
              </a:spcAft>
              <a:buClr>
                <a:srgbClr val="000000"/>
              </a:buClr>
              <a:buSzPts val="2499"/>
              <a:buFont typeface="Arial"/>
              <a:buNone/>
            </a:pPr>
            <a:r>
              <a:t/>
            </a:r>
            <a:endParaRPr b="0" i="0" sz="2499" u="none" cap="none" strike="noStrike">
              <a:solidFill>
                <a:srgbClr val="191919"/>
              </a:solidFill>
              <a:latin typeface="Poppins"/>
              <a:ea typeface="Poppins"/>
              <a:cs typeface="Poppins"/>
              <a:sym typeface="Poppins"/>
            </a:endParaRPr>
          </a:p>
          <a:p>
            <a:pPr indent="-269870" lvl="1" marL="539749" marR="0" rtl="0" algn="l">
              <a:lnSpc>
                <a:spcPct val="130011"/>
              </a:lnSpc>
              <a:spcBef>
                <a:spcPts val="0"/>
              </a:spcBef>
              <a:spcAft>
                <a:spcPts val="0"/>
              </a:spcAft>
              <a:buClr>
                <a:srgbClr val="191919"/>
              </a:buClr>
              <a:buSzPts val="2499"/>
              <a:buFont typeface="Poppins"/>
              <a:buChar char="•"/>
            </a:pPr>
            <a:r>
              <a:rPr b="0" i="0" lang="en-US" sz="2499" u="none" cap="none" strike="noStrike">
                <a:solidFill>
                  <a:srgbClr val="191919"/>
                </a:solidFill>
                <a:latin typeface="Poppins"/>
                <a:ea typeface="Poppins"/>
                <a:cs typeface="Poppins"/>
                <a:sym typeface="Poppins"/>
              </a:rPr>
              <a:t>Towards the European Union, the Bologna Follow-Up Group, the Council of Europe and UNESCO</a:t>
            </a:r>
            <a:endParaRPr b="0" i="0" sz="1400" u="none" cap="none" strike="noStrike">
              <a:solidFill>
                <a:srgbClr val="000000"/>
              </a:solidFill>
              <a:latin typeface="Poppins"/>
              <a:ea typeface="Poppins"/>
              <a:cs typeface="Poppins"/>
              <a:sym typeface="Poppins"/>
            </a:endParaRPr>
          </a:p>
        </p:txBody>
      </p:sp>
      <p:sp>
        <p:nvSpPr>
          <p:cNvPr id="117" name="Google Shape;117;p5"/>
          <p:cNvSpPr/>
          <p:nvPr/>
        </p:nvSpPr>
        <p:spPr>
          <a:xfrm rot="-3621697">
            <a:off x="-592896" y="4330870"/>
            <a:ext cx="4136648" cy="1624574"/>
          </a:xfrm>
          <a:custGeom>
            <a:rect b="b" l="l" r="r" t="t"/>
            <a:pathLst>
              <a:path extrusionOk="0" h="1623013" w="4132672">
                <a:moveTo>
                  <a:pt x="0" y="0"/>
                </a:moveTo>
                <a:lnTo>
                  <a:pt x="4132672" y="0"/>
                </a:lnTo>
                <a:lnTo>
                  <a:pt x="4132672" y="1623014"/>
                </a:lnTo>
                <a:lnTo>
                  <a:pt x="0" y="1623014"/>
                </a:lnTo>
                <a:lnTo>
                  <a:pt x="0" y="0"/>
                </a:lnTo>
                <a:close/>
              </a:path>
            </a:pathLst>
          </a:custGeom>
          <a:blipFill rotWithShape="1">
            <a:blip r:embed="rId7">
              <a:alphaModFix/>
            </a:blip>
            <a:stretch>
              <a:fillRect b="0" l="0" r="0" t="0"/>
            </a:stretch>
          </a:blipFill>
          <a:ln>
            <a:noFill/>
          </a:ln>
        </p:spPr>
      </p:sp>
      <p:sp>
        <p:nvSpPr>
          <p:cNvPr id="118" name="Google Shape;118;p5"/>
          <p:cNvSpPr/>
          <p:nvPr/>
        </p:nvSpPr>
        <p:spPr>
          <a:xfrm>
            <a:off x="8555675" y="7803825"/>
            <a:ext cx="394500" cy="394500"/>
          </a:xfrm>
          <a:prstGeom prst="rect">
            <a:avLst/>
          </a:prstGeom>
          <a:solidFill>
            <a:srgbClr val="007941"/>
          </a:solidFill>
          <a:ln cap="flat" cmpd="sng" w="9525">
            <a:solidFill>
              <a:srgbClr val="00794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19" name="Google Shape;119;p5"/>
          <p:cNvPicPr preferRelativeResize="0"/>
          <p:nvPr/>
        </p:nvPicPr>
        <p:blipFill rotWithShape="1">
          <a:blip r:embed="rId8">
            <a:alphaModFix/>
          </a:blip>
          <a:srcRect b="0" l="0" r="0" t="0"/>
          <a:stretch/>
        </p:blipFill>
        <p:spPr>
          <a:xfrm>
            <a:off x="348825" y="8623500"/>
            <a:ext cx="1329374" cy="747776"/>
          </a:xfrm>
          <a:prstGeom prst="rect">
            <a:avLst/>
          </a:prstGeom>
          <a:noFill/>
          <a:ln>
            <a:noFill/>
          </a:ln>
        </p:spPr>
      </p:pic>
      <p:pic>
        <p:nvPicPr>
          <p:cNvPr id="120" name="Google Shape;120;p5"/>
          <p:cNvPicPr preferRelativeResize="0"/>
          <p:nvPr/>
        </p:nvPicPr>
        <p:blipFill rotWithShape="1">
          <a:blip r:embed="rId9">
            <a:alphaModFix/>
          </a:blip>
          <a:srcRect b="25511" l="0" r="0" t="0"/>
          <a:stretch/>
        </p:blipFill>
        <p:spPr>
          <a:xfrm>
            <a:off x="675475" y="8691325"/>
            <a:ext cx="1599900" cy="612125"/>
          </a:xfrm>
          <a:prstGeom prst="rect">
            <a:avLst/>
          </a:prstGeom>
          <a:noFill/>
          <a:ln>
            <a:noFill/>
          </a:ln>
        </p:spPr>
      </p:pic>
      <p:pic>
        <p:nvPicPr>
          <p:cNvPr id="121" name="Google Shape;121;p5"/>
          <p:cNvPicPr preferRelativeResize="0"/>
          <p:nvPr/>
        </p:nvPicPr>
        <p:blipFill rotWithShape="1">
          <a:blip r:embed="rId10">
            <a:alphaModFix/>
          </a:blip>
          <a:srcRect b="0" l="0" r="0" t="0"/>
          <a:stretch/>
        </p:blipFill>
        <p:spPr>
          <a:xfrm>
            <a:off x="15806550" y="9371275"/>
            <a:ext cx="1329375" cy="8479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3187" l="0" r="0" t="-5009"/>
            </a:stretch>
          </a:blipFill>
          <a:ln>
            <a:noFill/>
          </a:ln>
        </p:spPr>
      </p:sp>
      <p:sp>
        <p:nvSpPr>
          <p:cNvPr id="127" name="Google Shape;127;p10"/>
          <p:cNvSpPr txBox="1"/>
          <p:nvPr/>
        </p:nvSpPr>
        <p:spPr>
          <a:xfrm>
            <a:off x="3176365" y="1329076"/>
            <a:ext cx="7239600" cy="1231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8000"/>
              <a:buFont typeface="Arial"/>
              <a:buNone/>
            </a:pPr>
            <a:r>
              <a:rPr b="0" i="0" lang="en-US" sz="8000" u="none" cap="none" strike="noStrike">
                <a:solidFill>
                  <a:srgbClr val="191919"/>
                </a:solidFill>
                <a:latin typeface="Homemade Apple"/>
                <a:ea typeface="Homemade Apple"/>
                <a:cs typeface="Homemade Apple"/>
                <a:sym typeface="Homemade Apple"/>
              </a:rPr>
              <a:t>Board</a:t>
            </a:r>
            <a:endParaRPr b="0" i="0" sz="8000" u="none" cap="none" strike="noStrike">
              <a:solidFill>
                <a:srgbClr val="000000"/>
              </a:solidFill>
              <a:latin typeface="Homemade Apple"/>
              <a:ea typeface="Homemade Apple"/>
              <a:cs typeface="Homemade Apple"/>
              <a:sym typeface="Homemade Apple"/>
            </a:endParaRPr>
          </a:p>
        </p:txBody>
      </p:sp>
      <p:sp>
        <p:nvSpPr>
          <p:cNvPr id="128" name="Google Shape;128;p10"/>
          <p:cNvSpPr/>
          <p:nvPr/>
        </p:nvSpPr>
        <p:spPr>
          <a:xfrm>
            <a:off x="3176376" y="2453650"/>
            <a:ext cx="3231079" cy="206816"/>
          </a:xfrm>
          <a:custGeom>
            <a:rect b="b" l="l" r="r" t="t"/>
            <a:pathLst>
              <a:path extrusionOk="0" h="205276" w="2971107">
                <a:moveTo>
                  <a:pt x="0" y="0"/>
                </a:moveTo>
                <a:lnTo>
                  <a:pt x="2971107" y="0"/>
                </a:lnTo>
                <a:lnTo>
                  <a:pt x="2971107" y="205276"/>
                </a:lnTo>
                <a:lnTo>
                  <a:pt x="0" y="205276"/>
                </a:lnTo>
                <a:lnTo>
                  <a:pt x="0" y="0"/>
                </a:lnTo>
                <a:close/>
              </a:path>
            </a:pathLst>
          </a:custGeom>
          <a:blipFill rotWithShape="1">
            <a:blip r:embed="rId4">
              <a:alphaModFix/>
            </a:blip>
            <a:stretch>
              <a:fillRect b="0" l="0" r="0" t="0"/>
            </a:stretch>
          </a:blipFill>
          <a:ln>
            <a:noFill/>
          </a:ln>
        </p:spPr>
      </p:sp>
      <p:sp>
        <p:nvSpPr>
          <p:cNvPr id="129" name="Google Shape;129;p10"/>
          <p:cNvSpPr/>
          <p:nvPr/>
        </p:nvSpPr>
        <p:spPr>
          <a:xfrm>
            <a:off x="677293" y="4796807"/>
            <a:ext cx="3730133" cy="657860"/>
          </a:xfrm>
          <a:custGeom>
            <a:rect b="b" l="l" r="r" t="t"/>
            <a:pathLst>
              <a:path extrusionOk="0" h="657860" w="3730133">
                <a:moveTo>
                  <a:pt x="0" y="0"/>
                </a:moveTo>
                <a:lnTo>
                  <a:pt x="3730134" y="0"/>
                </a:lnTo>
                <a:lnTo>
                  <a:pt x="3730134" y="657860"/>
                </a:lnTo>
                <a:lnTo>
                  <a:pt x="0" y="657860"/>
                </a:lnTo>
                <a:lnTo>
                  <a:pt x="0" y="0"/>
                </a:lnTo>
                <a:close/>
              </a:path>
            </a:pathLst>
          </a:custGeom>
          <a:blipFill rotWithShape="1">
            <a:blip r:embed="rId5">
              <a:alphaModFix/>
            </a:blip>
            <a:stretch>
              <a:fillRect b="0" l="0" r="0" t="0"/>
            </a:stretch>
          </a:blipFill>
          <a:ln>
            <a:noFill/>
          </a:ln>
        </p:spPr>
      </p:sp>
      <p:sp>
        <p:nvSpPr>
          <p:cNvPr id="130" name="Google Shape;130;p10"/>
          <p:cNvSpPr txBox="1"/>
          <p:nvPr/>
        </p:nvSpPr>
        <p:spPr>
          <a:xfrm>
            <a:off x="1101775" y="1304309"/>
            <a:ext cx="5608500" cy="1231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8000"/>
              <a:buFont typeface="Arial"/>
              <a:buNone/>
            </a:pPr>
            <a:r>
              <a:rPr b="0" i="0" lang="en-US" sz="8000" u="none" cap="none" strike="noStrike">
                <a:solidFill>
                  <a:srgbClr val="191919"/>
                </a:solidFill>
                <a:latin typeface="Poppins Medium"/>
                <a:ea typeface="Poppins Medium"/>
                <a:cs typeface="Poppins Medium"/>
                <a:sym typeface="Poppins Medium"/>
              </a:rPr>
              <a:t>The</a:t>
            </a:r>
            <a:endParaRPr b="0" i="0" sz="1400" u="none" cap="none" strike="noStrike">
              <a:solidFill>
                <a:srgbClr val="000000"/>
              </a:solidFill>
              <a:latin typeface="Arial"/>
              <a:ea typeface="Arial"/>
              <a:cs typeface="Arial"/>
              <a:sym typeface="Arial"/>
            </a:endParaRPr>
          </a:p>
        </p:txBody>
      </p:sp>
      <p:sp>
        <p:nvSpPr>
          <p:cNvPr id="131" name="Google Shape;131;p10"/>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6">
              <a:alphaModFix/>
            </a:blip>
            <a:stretch>
              <a:fillRect b="0" l="0" r="0" t="0"/>
            </a:stretch>
          </a:blipFill>
          <a:ln>
            <a:noFill/>
          </a:ln>
        </p:spPr>
      </p:sp>
      <p:sp>
        <p:nvSpPr>
          <p:cNvPr id="132" name="Google Shape;132;p10"/>
          <p:cNvSpPr txBox="1"/>
          <p:nvPr/>
        </p:nvSpPr>
        <p:spPr>
          <a:xfrm>
            <a:off x="1028700" y="2981000"/>
            <a:ext cx="7239600" cy="461700"/>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999"/>
              <a:buFont typeface="Arial"/>
              <a:buNone/>
            </a:pPr>
            <a:r>
              <a:rPr b="0" i="0" lang="en-US" sz="2999" u="none" cap="none" strike="noStrike">
                <a:solidFill>
                  <a:srgbClr val="000000"/>
                </a:solidFill>
                <a:latin typeface="Poppins"/>
                <a:ea typeface="Poppins"/>
                <a:cs typeface="Poppins"/>
                <a:sym typeface="Poppins"/>
              </a:rPr>
              <a:t>Highest decision-making body of ESU</a:t>
            </a:r>
            <a:endParaRPr b="0" i="0" sz="1400" u="none" cap="none" strike="noStrike">
              <a:solidFill>
                <a:srgbClr val="000000"/>
              </a:solidFill>
              <a:latin typeface="Poppins"/>
              <a:ea typeface="Poppins"/>
              <a:cs typeface="Poppins"/>
              <a:sym typeface="Poppins"/>
            </a:endParaRPr>
          </a:p>
        </p:txBody>
      </p:sp>
      <p:sp>
        <p:nvSpPr>
          <p:cNvPr id="133" name="Google Shape;133;p10"/>
          <p:cNvSpPr txBox="1"/>
          <p:nvPr/>
        </p:nvSpPr>
        <p:spPr>
          <a:xfrm>
            <a:off x="8964824" y="1872000"/>
            <a:ext cx="8637900" cy="3078600"/>
          </a:xfrm>
          <a:prstGeom prst="rect">
            <a:avLst/>
          </a:prstGeom>
          <a:noFill/>
          <a:ln>
            <a:noFill/>
          </a:ln>
        </p:spPr>
        <p:txBody>
          <a:bodyPr anchorCtr="0" anchor="t" bIns="0" lIns="0" spcFirstLastPara="1" rIns="0" wrap="square" tIns="0">
            <a:spAutoFit/>
          </a:bodyPr>
          <a:lstStyle/>
          <a:p>
            <a:pPr indent="-274318" lvl="1" marL="561341" marR="0" rtl="0" algn="l">
              <a:lnSpc>
                <a:spcPct val="140000"/>
              </a:lnSpc>
              <a:spcBef>
                <a:spcPts val="0"/>
              </a:spcBef>
              <a:spcAft>
                <a:spcPts val="0"/>
              </a:spcAft>
              <a:buClr>
                <a:srgbClr val="000000"/>
              </a:buClr>
              <a:buSzPts val="2500"/>
              <a:buFont typeface="Poppins"/>
              <a:buChar char="•"/>
            </a:pPr>
            <a:r>
              <a:rPr b="0" i="0" lang="en-US" sz="2500" u="none" cap="none" strike="noStrike">
                <a:solidFill>
                  <a:srgbClr val="000000"/>
                </a:solidFill>
                <a:latin typeface="Poppins"/>
                <a:ea typeface="Poppins"/>
                <a:cs typeface="Poppins"/>
                <a:sym typeface="Poppins"/>
              </a:rPr>
              <a:t>2 votes per country</a:t>
            </a:r>
            <a:endParaRPr b="0" i="0" sz="2500" u="none" cap="none" strike="noStrike">
              <a:solidFill>
                <a:srgbClr val="000000"/>
              </a:solidFill>
              <a:latin typeface="Poppins"/>
              <a:ea typeface="Poppins"/>
              <a:cs typeface="Poppins"/>
              <a:sym typeface="Poppins"/>
            </a:endParaRPr>
          </a:p>
          <a:p>
            <a:pPr indent="0" lvl="0" marL="0" marR="0" rtl="0" algn="l">
              <a:lnSpc>
                <a:spcPct val="140000"/>
              </a:lnSpc>
              <a:spcBef>
                <a:spcPts val="0"/>
              </a:spcBef>
              <a:spcAft>
                <a:spcPts val="0"/>
              </a:spcAft>
              <a:buClr>
                <a:srgbClr val="000000"/>
              </a:buClr>
              <a:buSzPts val="2500"/>
              <a:buFont typeface="Arial"/>
              <a:buNone/>
            </a:pPr>
            <a:r>
              <a:t/>
            </a:r>
            <a:endParaRPr b="0" i="0" sz="2500" u="none" cap="none" strike="noStrike">
              <a:solidFill>
                <a:srgbClr val="000000"/>
              </a:solidFill>
              <a:latin typeface="Poppins"/>
              <a:ea typeface="Poppins"/>
              <a:cs typeface="Poppins"/>
              <a:sym typeface="Poppins"/>
            </a:endParaRPr>
          </a:p>
          <a:p>
            <a:pPr indent="-274318" lvl="1" marL="561341" marR="0" rtl="0" algn="l">
              <a:lnSpc>
                <a:spcPct val="140000"/>
              </a:lnSpc>
              <a:spcBef>
                <a:spcPts val="0"/>
              </a:spcBef>
              <a:spcAft>
                <a:spcPts val="0"/>
              </a:spcAft>
              <a:buClr>
                <a:srgbClr val="000000"/>
              </a:buClr>
              <a:buSzPts val="2500"/>
              <a:buFont typeface="Poppins"/>
              <a:buChar char="•"/>
            </a:pPr>
            <a:r>
              <a:rPr b="0" i="0" lang="en-US" sz="2500" u="none" cap="none" strike="noStrike">
                <a:solidFill>
                  <a:srgbClr val="000000"/>
                </a:solidFill>
                <a:latin typeface="Poppins"/>
                <a:ea typeface="Poppins"/>
                <a:cs typeface="Poppins"/>
                <a:sym typeface="Poppins"/>
              </a:rPr>
              <a:t>Meets 2 times a year</a:t>
            </a:r>
            <a:endParaRPr b="0" i="0" sz="2500" u="none" cap="none" strike="noStrike">
              <a:solidFill>
                <a:srgbClr val="000000"/>
              </a:solidFill>
              <a:latin typeface="Poppins"/>
              <a:ea typeface="Poppins"/>
              <a:cs typeface="Poppins"/>
              <a:sym typeface="Poppins"/>
            </a:endParaRPr>
          </a:p>
          <a:p>
            <a:pPr indent="0" lvl="0" marL="0" marR="0" rtl="0" algn="l">
              <a:lnSpc>
                <a:spcPct val="140000"/>
              </a:lnSpc>
              <a:spcBef>
                <a:spcPts val="0"/>
              </a:spcBef>
              <a:spcAft>
                <a:spcPts val="0"/>
              </a:spcAft>
              <a:buClr>
                <a:srgbClr val="000000"/>
              </a:buClr>
              <a:buSzPts val="2500"/>
              <a:buFont typeface="Arial"/>
              <a:buNone/>
            </a:pPr>
            <a:r>
              <a:t/>
            </a:r>
            <a:endParaRPr b="0" i="0" sz="2500" u="none" cap="none" strike="noStrike">
              <a:solidFill>
                <a:srgbClr val="000000"/>
              </a:solidFill>
              <a:latin typeface="Poppins"/>
              <a:ea typeface="Poppins"/>
              <a:cs typeface="Poppins"/>
              <a:sym typeface="Poppins"/>
            </a:endParaRPr>
          </a:p>
          <a:p>
            <a:pPr indent="-274318" lvl="1" marL="561341" marR="0" rtl="0" algn="l">
              <a:lnSpc>
                <a:spcPct val="140000"/>
              </a:lnSpc>
              <a:spcBef>
                <a:spcPts val="0"/>
              </a:spcBef>
              <a:spcAft>
                <a:spcPts val="0"/>
              </a:spcAft>
              <a:buClr>
                <a:srgbClr val="000000"/>
              </a:buClr>
              <a:buSzPts val="2500"/>
              <a:buFont typeface="Poppins"/>
              <a:buChar char="•"/>
            </a:pPr>
            <a:r>
              <a:rPr b="0" i="0" lang="en-US" sz="2500" u="none" cap="none" strike="noStrike">
                <a:solidFill>
                  <a:srgbClr val="000000"/>
                </a:solidFill>
                <a:latin typeface="Poppins"/>
                <a:ea typeface="Poppins"/>
                <a:cs typeface="Poppins"/>
                <a:sym typeface="Poppins"/>
              </a:rPr>
              <a:t>Discusses and makes decisions on policies and organisation, and elects the executive committee</a:t>
            </a:r>
            <a:endParaRPr b="0" i="0" sz="2500" u="none" cap="none" strike="noStrike">
              <a:solidFill>
                <a:srgbClr val="000000"/>
              </a:solidFill>
              <a:latin typeface="Poppins"/>
              <a:ea typeface="Poppins"/>
              <a:cs typeface="Poppins"/>
              <a:sym typeface="Poppins"/>
            </a:endParaRPr>
          </a:p>
        </p:txBody>
      </p:sp>
      <p:pic>
        <p:nvPicPr>
          <p:cNvPr id="134" name="Google Shape;134;p10" title="Facebook Cover.png"/>
          <p:cNvPicPr preferRelativeResize="0"/>
          <p:nvPr/>
        </p:nvPicPr>
        <p:blipFill rotWithShape="1">
          <a:blip r:embed="rId7">
            <a:alphaModFix/>
          </a:blip>
          <a:srcRect b="0" l="0" r="0" t="0"/>
          <a:stretch/>
        </p:blipFill>
        <p:spPr>
          <a:xfrm>
            <a:off x="610787" y="4230387"/>
            <a:ext cx="16157575" cy="5980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2f113693c1b_0_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3181" l="0" r="0" t="-5009"/>
            </a:stretch>
          </a:blipFill>
          <a:ln>
            <a:noFill/>
          </a:ln>
        </p:spPr>
      </p:sp>
      <p:sp>
        <p:nvSpPr>
          <p:cNvPr id="140" name="Google Shape;140;g2f113693c1b_0_3"/>
          <p:cNvSpPr/>
          <p:nvPr/>
        </p:nvSpPr>
        <p:spPr>
          <a:xfrm>
            <a:off x="7257252" y="1202183"/>
            <a:ext cx="4748165" cy="328055"/>
          </a:xfrm>
          <a:custGeom>
            <a:rect b="b" l="l" r="r" t="t"/>
            <a:pathLst>
              <a:path extrusionOk="0" h="328055" w="4748165">
                <a:moveTo>
                  <a:pt x="0" y="0"/>
                </a:moveTo>
                <a:lnTo>
                  <a:pt x="4748164" y="0"/>
                </a:lnTo>
                <a:lnTo>
                  <a:pt x="4748164" y="328055"/>
                </a:lnTo>
                <a:lnTo>
                  <a:pt x="0" y="328055"/>
                </a:lnTo>
                <a:lnTo>
                  <a:pt x="0" y="0"/>
                </a:lnTo>
                <a:close/>
              </a:path>
            </a:pathLst>
          </a:custGeom>
          <a:blipFill rotWithShape="1">
            <a:blip r:embed="rId4">
              <a:alphaModFix/>
            </a:blip>
            <a:stretch>
              <a:fillRect b="0" l="0" r="0" t="0"/>
            </a:stretch>
          </a:blipFill>
          <a:ln>
            <a:noFill/>
          </a:ln>
        </p:spPr>
      </p:sp>
      <p:sp>
        <p:nvSpPr>
          <p:cNvPr id="141" name="Google Shape;141;g2f113693c1b_0_3"/>
          <p:cNvSpPr txBox="1"/>
          <p:nvPr/>
        </p:nvSpPr>
        <p:spPr>
          <a:xfrm>
            <a:off x="0" y="6171595"/>
            <a:ext cx="12110100" cy="2001000"/>
          </a:xfrm>
          <a:prstGeom prst="rect">
            <a:avLst/>
          </a:prstGeom>
          <a:noFill/>
          <a:ln>
            <a:noFill/>
          </a:ln>
        </p:spPr>
        <p:txBody>
          <a:bodyPr anchorCtr="0" anchor="t" bIns="0" lIns="0" spcFirstLastPara="1" rIns="0" wrap="square" tIns="0">
            <a:spAutoFit/>
          </a:bodyPr>
          <a:lstStyle/>
          <a:p>
            <a:pPr indent="-269876" lvl="1" marL="539751" marR="0" rtl="0" algn="l">
              <a:lnSpc>
                <a:spcPct val="140000"/>
              </a:lnSpc>
              <a:spcBef>
                <a:spcPts val="0"/>
              </a:spcBef>
              <a:spcAft>
                <a:spcPts val="0"/>
              </a:spcAft>
              <a:buClr>
                <a:srgbClr val="000000"/>
              </a:buClr>
              <a:buSzPts val="2500"/>
              <a:buFont typeface="Poppins"/>
              <a:buChar char="•"/>
            </a:pPr>
            <a:r>
              <a:rPr b="0" i="0" lang="en-US" sz="2500" u="none" cap="none" strike="noStrike">
                <a:solidFill>
                  <a:srgbClr val="000000"/>
                </a:solidFill>
                <a:latin typeface="Poppins"/>
                <a:ea typeface="Poppins"/>
                <a:cs typeface="Poppins"/>
                <a:sym typeface="Poppins"/>
              </a:rPr>
              <a:t>Elected representatives for daily operations</a:t>
            </a:r>
            <a:endParaRPr b="0" i="0" sz="2500" u="none" cap="none" strike="noStrike">
              <a:solidFill>
                <a:srgbClr val="000000"/>
              </a:solidFill>
              <a:latin typeface="Poppins"/>
              <a:ea typeface="Poppins"/>
              <a:cs typeface="Poppins"/>
              <a:sym typeface="Poppins"/>
            </a:endParaRPr>
          </a:p>
          <a:p>
            <a:pPr indent="-269876" lvl="1" marL="539751" marR="0" rtl="0" algn="l">
              <a:lnSpc>
                <a:spcPct val="140000"/>
              </a:lnSpc>
              <a:spcBef>
                <a:spcPts val="0"/>
              </a:spcBef>
              <a:spcAft>
                <a:spcPts val="0"/>
              </a:spcAft>
              <a:buClr>
                <a:srgbClr val="000000"/>
              </a:buClr>
              <a:buSzPts val="2500"/>
              <a:buFont typeface="Poppins"/>
              <a:buChar char="•"/>
            </a:pPr>
            <a:r>
              <a:rPr b="0" i="0" lang="en-US" sz="2500" u="none" cap="none" strike="noStrike">
                <a:solidFill>
                  <a:srgbClr val="000000"/>
                </a:solidFill>
                <a:latin typeface="Poppins"/>
                <a:ea typeface="Poppins"/>
                <a:cs typeface="Poppins"/>
                <a:sym typeface="Poppins"/>
              </a:rPr>
              <a:t>Responsible for steering and manage the organisation</a:t>
            </a:r>
            <a:endParaRPr b="0" i="0" sz="2500" u="none" cap="none" strike="noStrike">
              <a:solidFill>
                <a:srgbClr val="000000"/>
              </a:solidFill>
              <a:latin typeface="Poppins"/>
              <a:ea typeface="Poppins"/>
              <a:cs typeface="Poppins"/>
              <a:sym typeface="Poppins"/>
            </a:endParaRPr>
          </a:p>
          <a:p>
            <a:pPr indent="-269876" lvl="1" marL="539751" marR="0" rtl="0" algn="l">
              <a:lnSpc>
                <a:spcPct val="140000"/>
              </a:lnSpc>
              <a:spcBef>
                <a:spcPts val="0"/>
              </a:spcBef>
              <a:spcAft>
                <a:spcPts val="0"/>
              </a:spcAft>
              <a:buClr>
                <a:srgbClr val="000000"/>
              </a:buClr>
              <a:buSzPts val="2500"/>
              <a:buFont typeface="Poppins"/>
              <a:buChar char="•"/>
            </a:pPr>
            <a:r>
              <a:rPr b="0" i="0" lang="en-US" sz="2500" u="none" cap="none" strike="noStrike">
                <a:solidFill>
                  <a:srgbClr val="000000"/>
                </a:solidFill>
                <a:latin typeface="Poppins"/>
                <a:ea typeface="Poppins"/>
                <a:cs typeface="Poppins"/>
                <a:sym typeface="Poppins"/>
              </a:rPr>
              <a:t> Carry out the decisions taken by the Board Meeting</a:t>
            </a:r>
            <a:endParaRPr b="0" i="0" sz="2500" u="none" cap="none" strike="noStrike">
              <a:solidFill>
                <a:srgbClr val="000000"/>
              </a:solidFill>
              <a:latin typeface="Poppins"/>
              <a:ea typeface="Poppins"/>
              <a:cs typeface="Poppins"/>
              <a:sym typeface="Poppins"/>
            </a:endParaRPr>
          </a:p>
          <a:p>
            <a:pPr indent="-269876" lvl="1" marL="539751" marR="0" rtl="0" algn="l">
              <a:lnSpc>
                <a:spcPct val="140000"/>
              </a:lnSpc>
              <a:spcBef>
                <a:spcPts val="0"/>
              </a:spcBef>
              <a:spcAft>
                <a:spcPts val="0"/>
              </a:spcAft>
              <a:buClr>
                <a:srgbClr val="000000"/>
              </a:buClr>
              <a:buSzPts val="2500"/>
              <a:buFont typeface="Poppins"/>
              <a:buChar char="•"/>
            </a:pPr>
            <a:r>
              <a:rPr b="0" i="0" lang="en-US" sz="2500" u="none" cap="none" strike="noStrike">
                <a:solidFill>
                  <a:srgbClr val="000000"/>
                </a:solidFill>
                <a:latin typeface="Poppins"/>
                <a:ea typeface="Poppins"/>
                <a:cs typeface="Poppins"/>
                <a:sym typeface="Poppins"/>
              </a:rPr>
              <a:t> One year mandate</a:t>
            </a:r>
            <a:endParaRPr b="0" i="0" sz="2500" u="none" cap="none" strike="noStrike">
              <a:solidFill>
                <a:srgbClr val="000000"/>
              </a:solidFill>
              <a:latin typeface="Poppins"/>
              <a:ea typeface="Poppins"/>
              <a:cs typeface="Poppins"/>
              <a:sym typeface="Poppins"/>
            </a:endParaRPr>
          </a:p>
        </p:txBody>
      </p:sp>
      <p:sp>
        <p:nvSpPr>
          <p:cNvPr id="142" name="Google Shape;142;g2f113693c1b_0_3"/>
          <p:cNvSpPr/>
          <p:nvPr/>
        </p:nvSpPr>
        <p:spPr>
          <a:xfrm>
            <a:off x="9355795" y="5973899"/>
            <a:ext cx="2414116" cy="763738"/>
          </a:xfrm>
          <a:custGeom>
            <a:rect b="b" l="l" r="r" t="t"/>
            <a:pathLst>
              <a:path extrusionOk="0" h="893261" w="2823527">
                <a:moveTo>
                  <a:pt x="0" y="0"/>
                </a:moveTo>
                <a:lnTo>
                  <a:pt x="2823528" y="0"/>
                </a:lnTo>
                <a:lnTo>
                  <a:pt x="2823528" y="893261"/>
                </a:lnTo>
                <a:lnTo>
                  <a:pt x="0" y="893261"/>
                </a:lnTo>
                <a:lnTo>
                  <a:pt x="0" y="0"/>
                </a:lnTo>
                <a:close/>
              </a:path>
            </a:pathLst>
          </a:custGeom>
          <a:blipFill rotWithShape="1">
            <a:blip r:embed="rId5">
              <a:alphaModFix/>
            </a:blip>
            <a:stretch>
              <a:fillRect b="0" l="0" r="0" t="0"/>
            </a:stretch>
          </a:blipFill>
          <a:ln>
            <a:noFill/>
          </a:ln>
        </p:spPr>
      </p:sp>
      <p:sp>
        <p:nvSpPr>
          <p:cNvPr id="143" name="Google Shape;143;g2f113693c1b_0_3"/>
          <p:cNvSpPr/>
          <p:nvPr/>
        </p:nvSpPr>
        <p:spPr>
          <a:xfrm>
            <a:off x="9219453" y="7118344"/>
            <a:ext cx="2934242" cy="928287"/>
          </a:xfrm>
          <a:custGeom>
            <a:rect b="b" l="l" r="r" t="t"/>
            <a:pathLst>
              <a:path extrusionOk="0" h="1085716" w="3431862">
                <a:moveTo>
                  <a:pt x="0" y="0"/>
                </a:moveTo>
                <a:lnTo>
                  <a:pt x="3431862" y="0"/>
                </a:lnTo>
                <a:lnTo>
                  <a:pt x="3431862" y="1085716"/>
                </a:lnTo>
                <a:lnTo>
                  <a:pt x="0" y="1085716"/>
                </a:lnTo>
                <a:lnTo>
                  <a:pt x="0" y="0"/>
                </a:lnTo>
                <a:close/>
              </a:path>
            </a:pathLst>
          </a:custGeom>
          <a:blipFill rotWithShape="1">
            <a:blip r:embed="rId5">
              <a:alphaModFix/>
            </a:blip>
            <a:stretch>
              <a:fillRect b="0" l="0" r="0" t="0"/>
            </a:stretch>
          </a:blipFill>
          <a:ln>
            <a:noFill/>
          </a:ln>
        </p:spPr>
      </p:sp>
      <p:sp>
        <p:nvSpPr>
          <p:cNvPr id="144" name="Google Shape;144;g2f113693c1b_0_3"/>
          <p:cNvSpPr/>
          <p:nvPr/>
        </p:nvSpPr>
        <p:spPr>
          <a:xfrm>
            <a:off x="8937201" y="8387321"/>
            <a:ext cx="3373403" cy="1067222"/>
          </a:xfrm>
          <a:custGeom>
            <a:rect b="b" l="l" r="r" t="t"/>
            <a:pathLst>
              <a:path extrusionOk="0" h="1248213" w="3945501">
                <a:moveTo>
                  <a:pt x="0" y="0"/>
                </a:moveTo>
                <a:lnTo>
                  <a:pt x="3945501" y="0"/>
                </a:lnTo>
                <a:lnTo>
                  <a:pt x="3945501" y="1248213"/>
                </a:lnTo>
                <a:lnTo>
                  <a:pt x="0" y="1248213"/>
                </a:lnTo>
                <a:lnTo>
                  <a:pt x="0" y="0"/>
                </a:lnTo>
                <a:close/>
              </a:path>
            </a:pathLst>
          </a:custGeom>
          <a:blipFill rotWithShape="1">
            <a:blip r:embed="rId5">
              <a:alphaModFix/>
            </a:blip>
            <a:stretch>
              <a:fillRect b="0" l="0" r="0" t="0"/>
            </a:stretch>
          </a:blipFill>
          <a:ln>
            <a:noFill/>
          </a:ln>
        </p:spPr>
      </p:sp>
      <p:sp>
        <p:nvSpPr>
          <p:cNvPr id="145" name="Google Shape;145;g2f113693c1b_0_3"/>
          <p:cNvSpPr/>
          <p:nvPr/>
        </p:nvSpPr>
        <p:spPr>
          <a:xfrm>
            <a:off x="10253036" y="6634540"/>
            <a:ext cx="738587" cy="649033"/>
          </a:xfrm>
          <a:custGeom>
            <a:rect b="b" l="l" r="r" t="t"/>
            <a:pathLst>
              <a:path extrusionOk="0" h="759103" w="863844">
                <a:moveTo>
                  <a:pt x="0" y="0"/>
                </a:moveTo>
                <a:lnTo>
                  <a:pt x="863844" y="0"/>
                </a:lnTo>
                <a:lnTo>
                  <a:pt x="863844" y="759102"/>
                </a:lnTo>
                <a:lnTo>
                  <a:pt x="0" y="759102"/>
                </a:lnTo>
                <a:lnTo>
                  <a:pt x="0" y="0"/>
                </a:lnTo>
                <a:close/>
              </a:path>
            </a:pathLst>
          </a:custGeom>
          <a:blipFill rotWithShape="1">
            <a:blip r:embed="rId6">
              <a:alphaModFix/>
            </a:blip>
            <a:stretch>
              <a:fillRect b="0" l="0" r="0" t="0"/>
            </a:stretch>
          </a:blipFill>
          <a:ln>
            <a:noFill/>
          </a:ln>
        </p:spPr>
      </p:sp>
      <p:sp>
        <p:nvSpPr>
          <p:cNvPr id="146" name="Google Shape;146;g2f113693c1b_0_3"/>
          <p:cNvSpPr txBox="1"/>
          <p:nvPr/>
        </p:nvSpPr>
        <p:spPr>
          <a:xfrm>
            <a:off x="6040198" y="343275"/>
            <a:ext cx="9045300" cy="8589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Clr>
                <a:srgbClr val="000000"/>
              </a:buClr>
              <a:buSzPts val="6000"/>
              <a:buFont typeface="Arial"/>
              <a:buNone/>
            </a:pPr>
            <a:r>
              <a:rPr b="0" i="0" lang="en-US" sz="6000" u="none" cap="none" strike="noStrike">
                <a:solidFill>
                  <a:srgbClr val="191919"/>
                </a:solidFill>
                <a:latin typeface="Homemade Apple"/>
                <a:ea typeface="Homemade Apple"/>
                <a:cs typeface="Homemade Apple"/>
                <a:sym typeface="Homemade Apple"/>
              </a:rPr>
              <a:t>Executive Committee </a:t>
            </a:r>
            <a:endParaRPr b="0" i="0" sz="6000" u="none" cap="none" strike="noStrike">
              <a:solidFill>
                <a:srgbClr val="000000"/>
              </a:solidFill>
              <a:latin typeface="Homemade Apple"/>
              <a:ea typeface="Homemade Apple"/>
              <a:cs typeface="Homemade Apple"/>
              <a:sym typeface="Homemade Apple"/>
            </a:endParaRPr>
          </a:p>
        </p:txBody>
      </p:sp>
      <p:sp>
        <p:nvSpPr>
          <p:cNvPr id="147" name="Google Shape;147;g2f113693c1b_0_3"/>
          <p:cNvSpPr txBox="1"/>
          <p:nvPr/>
        </p:nvSpPr>
        <p:spPr>
          <a:xfrm>
            <a:off x="3861782" y="180070"/>
            <a:ext cx="2437500" cy="1185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7700"/>
              <a:buFont typeface="Arial"/>
              <a:buNone/>
            </a:pPr>
            <a:r>
              <a:rPr b="0" i="0" lang="en-US" sz="7700" u="none" cap="none" strike="noStrike">
                <a:solidFill>
                  <a:srgbClr val="191919"/>
                </a:solidFill>
                <a:latin typeface="Poppins Medium"/>
                <a:ea typeface="Poppins Medium"/>
                <a:cs typeface="Poppins Medium"/>
                <a:sym typeface="Poppins Medium"/>
              </a:rPr>
              <a:t>The</a:t>
            </a:r>
            <a:endParaRPr b="0" i="0" sz="1400" u="none" cap="none" strike="noStrike">
              <a:solidFill>
                <a:srgbClr val="000000"/>
              </a:solidFill>
              <a:latin typeface="Arial"/>
              <a:ea typeface="Arial"/>
              <a:cs typeface="Arial"/>
              <a:sym typeface="Arial"/>
            </a:endParaRPr>
          </a:p>
        </p:txBody>
      </p:sp>
      <p:sp>
        <p:nvSpPr>
          <p:cNvPr id="148" name="Google Shape;148;g2f113693c1b_0_3"/>
          <p:cNvSpPr txBox="1"/>
          <p:nvPr/>
        </p:nvSpPr>
        <p:spPr>
          <a:xfrm>
            <a:off x="4775849" y="5731100"/>
            <a:ext cx="4305900" cy="430800"/>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799"/>
              <a:buFont typeface="Arial"/>
              <a:buNone/>
            </a:pPr>
            <a:r>
              <a:rPr b="0" i="0" lang="en-US" sz="2799" u="none" cap="none" strike="noStrike">
                <a:solidFill>
                  <a:srgbClr val="000000"/>
                </a:solidFill>
                <a:latin typeface="Homemade Apple"/>
                <a:ea typeface="Homemade Apple"/>
                <a:cs typeface="Homemade Apple"/>
                <a:sym typeface="Homemade Apple"/>
              </a:rPr>
              <a:t>Presidency Members</a:t>
            </a:r>
            <a:endParaRPr b="0" i="0" sz="1400" u="none" cap="none" strike="noStrike">
              <a:solidFill>
                <a:srgbClr val="000000"/>
              </a:solidFill>
              <a:latin typeface="Homemade Apple"/>
              <a:ea typeface="Homemade Apple"/>
              <a:cs typeface="Homemade Apple"/>
              <a:sym typeface="Homemade Apple"/>
            </a:endParaRPr>
          </a:p>
        </p:txBody>
      </p:sp>
      <p:sp>
        <p:nvSpPr>
          <p:cNvPr id="149" name="Google Shape;149;g2f113693c1b_0_3"/>
          <p:cNvSpPr txBox="1"/>
          <p:nvPr/>
        </p:nvSpPr>
        <p:spPr>
          <a:xfrm>
            <a:off x="9690144" y="6147893"/>
            <a:ext cx="1742700" cy="394200"/>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561"/>
              <a:buFont typeface="Arial"/>
              <a:buNone/>
            </a:pPr>
            <a:r>
              <a:rPr b="0" i="0" lang="en-US" sz="2561" u="none" cap="none" strike="noStrike">
                <a:solidFill>
                  <a:srgbClr val="000000"/>
                </a:solidFill>
                <a:latin typeface="Poppins"/>
                <a:ea typeface="Poppins"/>
                <a:cs typeface="Poppins"/>
                <a:sym typeface="Poppins"/>
              </a:rPr>
              <a:t>1 President</a:t>
            </a:r>
            <a:endParaRPr b="0" i="0" sz="1195" u="none" cap="none" strike="noStrike">
              <a:solidFill>
                <a:srgbClr val="000000"/>
              </a:solidFill>
              <a:latin typeface="Poppins"/>
              <a:ea typeface="Poppins"/>
              <a:cs typeface="Poppins"/>
              <a:sym typeface="Poppins"/>
            </a:endParaRPr>
          </a:p>
        </p:txBody>
      </p:sp>
      <p:sp>
        <p:nvSpPr>
          <p:cNvPr id="150" name="Google Shape;150;g2f113693c1b_0_3"/>
          <p:cNvSpPr txBox="1"/>
          <p:nvPr/>
        </p:nvSpPr>
        <p:spPr>
          <a:xfrm>
            <a:off x="9339941" y="7422430"/>
            <a:ext cx="2867700" cy="367800"/>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390"/>
              <a:buFont typeface="Arial"/>
              <a:buNone/>
            </a:pPr>
            <a:r>
              <a:rPr b="0" i="0" lang="en-US" sz="2390" u="none" cap="none" strike="noStrike">
                <a:solidFill>
                  <a:srgbClr val="000000"/>
                </a:solidFill>
                <a:latin typeface="Poppins"/>
                <a:ea typeface="Poppins"/>
                <a:cs typeface="Poppins"/>
                <a:sym typeface="Poppins"/>
              </a:rPr>
              <a:t>2 Vice presidents</a:t>
            </a:r>
            <a:endParaRPr b="0" i="0" sz="1024" u="none" cap="none" strike="noStrike">
              <a:solidFill>
                <a:srgbClr val="000000"/>
              </a:solidFill>
              <a:latin typeface="Poppins"/>
              <a:ea typeface="Poppins"/>
              <a:cs typeface="Poppins"/>
              <a:sym typeface="Poppins"/>
            </a:endParaRPr>
          </a:p>
        </p:txBody>
      </p:sp>
      <p:sp>
        <p:nvSpPr>
          <p:cNvPr id="151" name="Google Shape;151;g2f113693c1b_0_3"/>
          <p:cNvSpPr txBox="1"/>
          <p:nvPr/>
        </p:nvSpPr>
        <p:spPr>
          <a:xfrm>
            <a:off x="9093564" y="8790828"/>
            <a:ext cx="3056700" cy="367800"/>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390"/>
              <a:buFont typeface="Arial"/>
              <a:buNone/>
            </a:pPr>
            <a:r>
              <a:rPr b="0" i="0" lang="en-US" sz="2390" u="none" cap="none" strike="noStrike">
                <a:solidFill>
                  <a:srgbClr val="000000"/>
                </a:solidFill>
                <a:latin typeface="Poppins"/>
                <a:ea typeface="Poppins"/>
                <a:cs typeface="Poppins"/>
                <a:sym typeface="Poppins"/>
              </a:rPr>
              <a:t>7 General Members</a:t>
            </a:r>
            <a:endParaRPr b="0" i="0" sz="1024" u="none" cap="none" strike="noStrike">
              <a:solidFill>
                <a:srgbClr val="000000"/>
              </a:solidFill>
              <a:latin typeface="Poppins"/>
              <a:ea typeface="Poppins"/>
              <a:cs typeface="Poppins"/>
              <a:sym typeface="Poppins"/>
            </a:endParaRPr>
          </a:p>
        </p:txBody>
      </p:sp>
      <p:sp>
        <p:nvSpPr>
          <p:cNvPr id="152" name="Google Shape;152;g2f113693c1b_0_3"/>
          <p:cNvSpPr/>
          <p:nvPr/>
        </p:nvSpPr>
        <p:spPr>
          <a:xfrm>
            <a:off x="10253036" y="7929955"/>
            <a:ext cx="738587" cy="649033"/>
          </a:xfrm>
          <a:custGeom>
            <a:rect b="b" l="l" r="r" t="t"/>
            <a:pathLst>
              <a:path extrusionOk="0" h="759103" w="863844">
                <a:moveTo>
                  <a:pt x="0" y="0"/>
                </a:moveTo>
                <a:lnTo>
                  <a:pt x="863844" y="0"/>
                </a:lnTo>
                <a:lnTo>
                  <a:pt x="863844" y="759103"/>
                </a:lnTo>
                <a:lnTo>
                  <a:pt x="0" y="759103"/>
                </a:lnTo>
                <a:lnTo>
                  <a:pt x="0" y="0"/>
                </a:lnTo>
                <a:close/>
              </a:path>
            </a:pathLst>
          </a:custGeom>
          <a:blipFill rotWithShape="1">
            <a:blip r:embed="rId7">
              <a:alphaModFix/>
            </a:blip>
            <a:stretch>
              <a:fillRect b="0" l="0" r="0" t="0"/>
            </a:stretch>
          </a:blipFill>
          <a:ln>
            <a:noFill/>
          </a:ln>
        </p:spPr>
      </p:sp>
      <p:pic>
        <p:nvPicPr>
          <p:cNvPr id="153" name="Google Shape;153;g2f113693c1b_0_3" title="Facebook Cover (1).png"/>
          <p:cNvPicPr preferRelativeResize="0"/>
          <p:nvPr/>
        </p:nvPicPr>
        <p:blipFill rotWithShape="1">
          <a:blip r:embed="rId8">
            <a:alphaModFix/>
          </a:blip>
          <a:srcRect b="0" l="0" r="0" t="0"/>
          <a:stretch/>
        </p:blipFill>
        <p:spPr>
          <a:xfrm>
            <a:off x="465101" y="810925"/>
            <a:ext cx="12048826" cy="4459900"/>
          </a:xfrm>
          <a:prstGeom prst="rect">
            <a:avLst/>
          </a:prstGeom>
          <a:noFill/>
          <a:ln>
            <a:noFill/>
          </a:ln>
        </p:spPr>
      </p:pic>
      <p:sp>
        <p:nvSpPr>
          <p:cNvPr id="154" name="Google Shape;154;g2f113693c1b_0_3"/>
          <p:cNvSpPr/>
          <p:nvPr/>
        </p:nvSpPr>
        <p:spPr>
          <a:xfrm>
            <a:off x="407689" y="516758"/>
            <a:ext cx="3126364" cy="511942"/>
          </a:xfrm>
          <a:custGeom>
            <a:rect b="b" l="l" r="r" t="t"/>
            <a:pathLst>
              <a:path extrusionOk="0" h="511942" w="3126364">
                <a:moveTo>
                  <a:pt x="0" y="0"/>
                </a:moveTo>
                <a:lnTo>
                  <a:pt x="3126364" y="0"/>
                </a:lnTo>
                <a:lnTo>
                  <a:pt x="3126364" y="511942"/>
                </a:lnTo>
                <a:lnTo>
                  <a:pt x="0" y="511942"/>
                </a:lnTo>
                <a:lnTo>
                  <a:pt x="0" y="0"/>
                </a:lnTo>
                <a:close/>
              </a:path>
            </a:pathLst>
          </a:custGeom>
          <a:blipFill rotWithShape="1">
            <a:blip r:embed="rId9">
              <a:alphaModFix/>
            </a:blip>
            <a:stretch>
              <a:fillRect b="0" l="0" r="0" t="0"/>
            </a:stretch>
          </a:blipFill>
          <a:ln>
            <a:noFill/>
          </a:ln>
        </p:spPr>
      </p:sp>
      <p:sp>
        <p:nvSpPr>
          <p:cNvPr id="155" name="Google Shape;155;g2f113693c1b_0_3"/>
          <p:cNvSpPr/>
          <p:nvPr/>
        </p:nvSpPr>
        <p:spPr>
          <a:xfrm rot="6920771">
            <a:off x="4931066" y="4516544"/>
            <a:ext cx="1618877" cy="827609"/>
          </a:xfrm>
          <a:custGeom>
            <a:rect b="b" l="l" r="r" t="t"/>
            <a:pathLst>
              <a:path extrusionOk="0" h="1099667" w="2800078">
                <a:moveTo>
                  <a:pt x="0" y="0"/>
                </a:moveTo>
                <a:lnTo>
                  <a:pt x="2800078" y="0"/>
                </a:lnTo>
                <a:lnTo>
                  <a:pt x="2800078" y="1099667"/>
                </a:lnTo>
                <a:lnTo>
                  <a:pt x="0" y="1099667"/>
                </a:lnTo>
                <a:lnTo>
                  <a:pt x="0" y="0"/>
                </a:lnTo>
                <a:close/>
              </a:path>
            </a:pathLst>
          </a:custGeom>
          <a:blipFill rotWithShape="1">
            <a:blip r:embed="rId10">
              <a:alphaModFix/>
            </a:blip>
            <a:stretch>
              <a:fillRect b="0" l="0" r="0" t="0"/>
            </a:stretch>
          </a:blipFill>
          <a:ln>
            <a:noFill/>
          </a:ln>
        </p:spPr>
      </p:sp>
      <p:sp>
        <p:nvSpPr>
          <p:cNvPr id="156" name="Google Shape;156;g2f113693c1b_0_3"/>
          <p:cNvSpPr/>
          <p:nvPr/>
        </p:nvSpPr>
        <p:spPr>
          <a:xfrm rot="-5400000">
            <a:off x="4043320" y="4632312"/>
            <a:ext cx="1831328" cy="366266"/>
          </a:xfrm>
          <a:custGeom>
            <a:rect b="b" l="l" r="r" t="t"/>
            <a:pathLst>
              <a:path extrusionOk="0" h="366266" w="1831328">
                <a:moveTo>
                  <a:pt x="0" y="0"/>
                </a:moveTo>
                <a:lnTo>
                  <a:pt x="1831328" y="0"/>
                </a:lnTo>
                <a:lnTo>
                  <a:pt x="1831328" y="366266"/>
                </a:lnTo>
                <a:lnTo>
                  <a:pt x="0" y="366266"/>
                </a:lnTo>
                <a:lnTo>
                  <a:pt x="0" y="0"/>
                </a:lnTo>
                <a:close/>
              </a:path>
            </a:pathLst>
          </a:custGeom>
          <a:blipFill rotWithShape="1">
            <a:blip r:embed="rId11">
              <a:alphaModFix/>
            </a:blip>
            <a:stretch>
              <a:fillRect b="0" l="0" r="0" t="0"/>
            </a:stretch>
          </a:blipFill>
          <a:ln>
            <a:noFill/>
          </a:ln>
        </p:spPr>
      </p:sp>
      <p:sp>
        <p:nvSpPr>
          <p:cNvPr id="157" name="Google Shape;157;g2f113693c1b_0_3"/>
          <p:cNvSpPr/>
          <p:nvPr/>
        </p:nvSpPr>
        <p:spPr>
          <a:xfrm flipH="1" rot="-6813338">
            <a:off x="3070029" y="4644418"/>
            <a:ext cx="2082988" cy="818046"/>
          </a:xfrm>
          <a:custGeom>
            <a:rect b="b" l="l" r="r" t="t"/>
            <a:pathLst>
              <a:path extrusionOk="0" h="817308" w="2081109">
                <a:moveTo>
                  <a:pt x="0" y="817308"/>
                </a:moveTo>
                <a:lnTo>
                  <a:pt x="2081109" y="817308"/>
                </a:lnTo>
                <a:lnTo>
                  <a:pt x="2081109" y="0"/>
                </a:lnTo>
                <a:lnTo>
                  <a:pt x="0" y="0"/>
                </a:lnTo>
                <a:lnTo>
                  <a:pt x="0" y="817308"/>
                </a:lnTo>
                <a:close/>
              </a:path>
            </a:pathLst>
          </a:custGeom>
          <a:blipFill rotWithShape="1">
            <a:blip r:embed="rId10">
              <a:alphaModFix/>
            </a:blip>
            <a:stretch>
              <a:fillRect b="0" l="0" r="0" t="0"/>
            </a:stretch>
          </a:blipFill>
          <a:ln>
            <a:noFill/>
          </a:ln>
        </p:spPr>
      </p:sp>
      <p:sp>
        <p:nvSpPr>
          <p:cNvPr id="158" name="Google Shape;158;g2f113693c1b_0_3"/>
          <p:cNvSpPr txBox="1"/>
          <p:nvPr/>
        </p:nvSpPr>
        <p:spPr>
          <a:xfrm>
            <a:off x="13603266" y="1811395"/>
            <a:ext cx="4897800" cy="624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059"/>
              <a:buFont typeface="Arial"/>
              <a:buNone/>
            </a:pPr>
            <a:r>
              <a:rPr b="0" i="0" lang="en-US" sz="4059" u="none" cap="none" strike="noStrike">
                <a:solidFill>
                  <a:srgbClr val="191919"/>
                </a:solidFill>
                <a:latin typeface="Homemade Apple"/>
                <a:ea typeface="Homemade Apple"/>
                <a:cs typeface="Homemade Apple"/>
                <a:sym typeface="Homemade Apple"/>
              </a:rPr>
              <a:t>Coordinator</a:t>
            </a:r>
            <a:endParaRPr b="0" i="0" sz="4059" u="none" cap="none" strike="noStrike">
              <a:solidFill>
                <a:srgbClr val="000000"/>
              </a:solidFill>
              <a:latin typeface="Homemade Apple"/>
              <a:ea typeface="Homemade Apple"/>
              <a:cs typeface="Homemade Apple"/>
              <a:sym typeface="Homemade Apple"/>
            </a:endParaRPr>
          </a:p>
        </p:txBody>
      </p:sp>
      <p:sp>
        <p:nvSpPr>
          <p:cNvPr id="159" name="Google Shape;159;g2f113693c1b_0_3"/>
          <p:cNvSpPr/>
          <p:nvPr/>
        </p:nvSpPr>
        <p:spPr>
          <a:xfrm>
            <a:off x="13741669" y="2411334"/>
            <a:ext cx="3248431" cy="224437"/>
          </a:xfrm>
          <a:custGeom>
            <a:rect b="b" l="l" r="r" t="t"/>
            <a:pathLst>
              <a:path extrusionOk="0" h="331272" w="4794732">
                <a:moveTo>
                  <a:pt x="0" y="0"/>
                </a:moveTo>
                <a:lnTo>
                  <a:pt x="4794733" y="0"/>
                </a:lnTo>
                <a:lnTo>
                  <a:pt x="4794733" y="331272"/>
                </a:lnTo>
                <a:lnTo>
                  <a:pt x="0" y="331272"/>
                </a:lnTo>
                <a:lnTo>
                  <a:pt x="0" y="0"/>
                </a:lnTo>
                <a:close/>
              </a:path>
            </a:pathLst>
          </a:custGeom>
          <a:blipFill rotWithShape="1">
            <a:blip r:embed="rId4">
              <a:alphaModFix/>
            </a:blip>
            <a:stretch>
              <a:fillRect b="0" l="0" r="0" t="0"/>
            </a:stretch>
          </a:blipFill>
          <a:ln>
            <a:noFill/>
          </a:ln>
        </p:spPr>
      </p:sp>
      <p:sp>
        <p:nvSpPr>
          <p:cNvPr id="160" name="Google Shape;160;g2f113693c1b_0_3"/>
          <p:cNvSpPr txBox="1"/>
          <p:nvPr/>
        </p:nvSpPr>
        <p:spPr>
          <a:xfrm>
            <a:off x="12150275" y="1707175"/>
            <a:ext cx="1452900" cy="8331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5412"/>
              <a:buFont typeface="Arial"/>
              <a:buNone/>
            </a:pPr>
            <a:r>
              <a:rPr b="0" i="0" lang="en-US" sz="5412" u="none" cap="none" strike="noStrike">
                <a:solidFill>
                  <a:srgbClr val="191919"/>
                </a:solidFill>
                <a:latin typeface="Poppins Medium"/>
                <a:ea typeface="Poppins Medium"/>
                <a:cs typeface="Poppins Medium"/>
                <a:sym typeface="Poppins Medium"/>
              </a:rPr>
              <a:t>The</a:t>
            </a:r>
            <a:endParaRPr b="0" i="0" sz="947" u="none" cap="none" strike="noStrike">
              <a:solidFill>
                <a:srgbClr val="000000"/>
              </a:solidFill>
              <a:latin typeface="Arial"/>
              <a:ea typeface="Arial"/>
              <a:cs typeface="Arial"/>
              <a:sym typeface="Arial"/>
            </a:endParaRPr>
          </a:p>
        </p:txBody>
      </p:sp>
      <p:sp>
        <p:nvSpPr>
          <p:cNvPr id="161" name="Google Shape;161;g2f113693c1b_0_3"/>
          <p:cNvSpPr txBox="1"/>
          <p:nvPr/>
        </p:nvSpPr>
        <p:spPr>
          <a:xfrm>
            <a:off x="13735395" y="7186777"/>
            <a:ext cx="2975100" cy="1490400"/>
          </a:xfrm>
          <a:prstGeom prst="rect">
            <a:avLst/>
          </a:prstGeom>
          <a:noFill/>
          <a:ln>
            <a:noFill/>
          </a:ln>
        </p:spPr>
        <p:txBody>
          <a:bodyPr anchorCtr="0" anchor="t" bIns="0" lIns="0" spcFirstLastPara="1" rIns="0" wrap="square" tIns="0">
            <a:spAutoFit/>
          </a:bodyPr>
          <a:lstStyle/>
          <a:p>
            <a:pPr indent="0" lvl="0" marL="0" marR="0" rtl="0" algn="ctr">
              <a:lnSpc>
                <a:spcPct val="130032"/>
              </a:lnSpc>
              <a:spcBef>
                <a:spcPts val="0"/>
              </a:spcBef>
              <a:spcAft>
                <a:spcPts val="0"/>
              </a:spcAft>
              <a:buClr>
                <a:srgbClr val="000000"/>
              </a:buClr>
              <a:buSzPts val="1976"/>
              <a:buFont typeface="Arial"/>
              <a:buNone/>
            </a:pPr>
            <a:r>
              <a:rPr b="0" i="0" lang="en-US" sz="1975" u="none" cap="none" strike="noStrike">
                <a:solidFill>
                  <a:schemeClr val="dk1"/>
                </a:solidFill>
                <a:highlight>
                  <a:srgbClr val="FFFFFF"/>
                </a:highlight>
                <a:latin typeface="Poppins"/>
                <a:ea typeface="Poppins"/>
                <a:cs typeface="Poppins"/>
                <a:sym typeface="Poppins"/>
              </a:rPr>
              <a:t>Human Rights and Organisational Development Coordinator</a:t>
            </a:r>
            <a:endParaRPr b="0" i="0" sz="2121" u="none" cap="none" strike="noStrike">
              <a:solidFill>
                <a:srgbClr val="000000"/>
              </a:solidFill>
              <a:latin typeface="Poppins"/>
              <a:ea typeface="Poppins"/>
              <a:cs typeface="Poppins"/>
              <a:sym typeface="Poppins"/>
            </a:endParaRPr>
          </a:p>
        </p:txBody>
      </p:sp>
      <p:pic>
        <p:nvPicPr>
          <p:cNvPr id="162" name="Google Shape;162;g2f113693c1b_0_3"/>
          <p:cNvPicPr preferRelativeResize="0"/>
          <p:nvPr/>
        </p:nvPicPr>
        <p:blipFill rotWithShape="1">
          <a:blip r:embed="rId12">
            <a:alphaModFix/>
          </a:blip>
          <a:srcRect b="10921" l="0" r="0" t="0"/>
          <a:stretch/>
        </p:blipFill>
        <p:spPr>
          <a:xfrm>
            <a:off x="13679188" y="3215825"/>
            <a:ext cx="3373400" cy="38188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2f113693c1b_0_191"/>
          <p:cNvSpPr/>
          <p:nvPr/>
        </p:nvSpPr>
        <p:spPr>
          <a:xfrm>
            <a:off x="-218554"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3181" l="0" r="0" t="-5009"/>
            </a:stretch>
          </a:blipFill>
          <a:ln>
            <a:noFill/>
          </a:ln>
        </p:spPr>
      </p:sp>
      <p:sp>
        <p:nvSpPr>
          <p:cNvPr id="168" name="Google Shape;168;g2f113693c1b_0_191"/>
          <p:cNvSpPr/>
          <p:nvPr/>
        </p:nvSpPr>
        <p:spPr>
          <a:xfrm>
            <a:off x="13275822" y="518058"/>
            <a:ext cx="3675617" cy="3675617"/>
          </a:xfrm>
          <a:custGeom>
            <a:rect b="b" l="l" r="r" t="t"/>
            <a:pathLst>
              <a:path extrusionOk="0" h="3675617" w="3675617">
                <a:moveTo>
                  <a:pt x="0" y="0"/>
                </a:moveTo>
                <a:lnTo>
                  <a:pt x="3675618" y="0"/>
                </a:lnTo>
                <a:lnTo>
                  <a:pt x="3675618" y="3675617"/>
                </a:lnTo>
                <a:lnTo>
                  <a:pt x="0" y="3675617"/>
                </a:lnTo>
                <a:lnTo>
                  <a:pt x="0" y="0"/>
                </a:lnTo>
                <a:close/>
              </a:path>
            </a:pathLst>
          </a:custGeom>
          <a:blipFill rotWithShape="1">
            <a:blip r:embed="rId4">
              <a:alphaModFix/>
            </a:blip>
            <a:stretch>
              <a:fillRect b="0" l="0" r="0" t="0"/>
            </a:stretch>
          </a:blipFill>
          <a:ln>
            <a:noFill/>
          </a:ln>
        </p:spPr>
      </p:sp>
      <p:sp>
        <p:nvSpPr>
          <p:cNvPr id="169" name="Google Shape;169;g2f113693c1b_0_191"/>
          <p:cNvSpPr/>
          <p:nvPr/>
        </p:nvSpPr>
        <p:spPr>
          <a:xfrm>
            <a:off x="5713921" y="246025"/>
            <a:ext cx="3759527" cy="4036290"/>
          </a:xfrm>
          <a:custGeom>
            <a:rect b="b" l="l" r="r" t="t"/>
            <a:pathLst>
              <a:path extrusionOk="0" h="4036290" w="3759527">
                <a:moveTo>
                  <a:pt x="0" y="0"/>
                </a:moveTo>
                <a:lnTo>
                  <a:pt x="3759527" y="0"/>
                </a:lnTo>
                <a:lnTo>
                  <a:pt x="3759527" y="4036290"/>
                </a:lnTo>
                <a:lnTo>
                  <a:pt x="0" y="4036290"/>
                </a:lnTo>
                <a:lnTo>
                  <a:pt x="0" y="0"/>
                </a:lnTo>
                <a:close/>
              </a:path>
            </a:pathLst>
          </a:custGeom>
          <a:blipFill rotWithShape="1">
            <a:blip r:embed="rId5">
              <a:alphaModFix/>
            </a:blip>
            <a:stretch>
              <a:fillRect b="-27147" l="-19328" r="-17172" t="0"/>
            </a:stretch>
          </a:blipFill>
          <a:ln>
            <a:noFill/>
          </a:ln>
        </p:spPr>
      </p:sp>
      <p:sp>
        <p:nvSpPr>
          <p:cNvPr id="170" name="Google Shape;170;g2f113693c1b_0_191"/>
          <p:cNvSpPr/>
          <p:nvPr/>
        </p:nvSpPr>
        <p:spPr>
          <a:xfrm>
            <a:off x="9138360" y="-270725"/>
            <a:ext cx="4137462" cy="4464400"/>
          </a:xfrm>
          <a:custGeom>
            <a:rect b="b" l="l" r="r" t="t"/>
            <a:pathLst>
              <a:path extrusionOk="0" h="4464400" w="4137462">
                <a:moveTo>
                  <a:pt x="0" y="0"/>
                </a:moveTo>
                <a:lnTo>
                  <a:pt x="4137462" y="0"/>
                </a:lnTo>
                <a:lnTo>
                  <a:pt x="4137462" y="4464400"/>
                </a:lnTo>
                <a:lnTo>
                  <a:pt x="0" y="4464400"/>
                </a:lnTo>
                <a:lnTo>
                  <a:pt x="0" y="0"/>
                </a:lnTo>
                <a:close/>
              </a:path>
            </a:pathLst>
          </a:custGeom>
          <a:blipFill rotWithShape="1">
            <a:blip r:embed="rId6">
              <a:alphaModFix/>
            </a:blip>
            <a:stretch>
              <a:fillRect b="0" l="0" r="0" t="0"/>
            </a:stretch>
          </a:blipFill>
          <a:ln>
            <a:noFill/>
          </a:ln>
        </p:spPr>
      </p:sp>
      <p:sp>
        <p:nvSpPr>
          <p:cNvPr id="171" name="Google Shape;171;g2f113693c1b_0_191"/>
          <p:cNvSpPr/>
          <p:nvPr/>
        </p:nvSpPr>
        <p:spPr>
          <a:xfrm>
            <a:off x="142929" y="3513140"/>
            <a:ext cx="5225254" cy="361018"/>
          </a:xfrm>
          <a:custGeom>
            <a:rect b="b" l="l" r="r" t="t"/>
            <a:pathLst>
              <a:path extrusionOk="0" h="361018" w="5225254">
                <a:moveTo>
                  <a:pt x="0" y="0"/>
                </a:moveTo>
                <a:lnTo>
                  <a:pt x="5225254" y="0"/>
                </a:lnTo>
                <a:lnTo>
                  <a:pt x="5225254" y="361017"/>
                </a:lnTo>
                <a:lnTo>
                  <a:pt x="0" y="361017"/>
                </a:lnTo>
                <a:lnTo>
                  <a:pt x="0" y="0"/>
                </a:lnTo>
                <a:close/>
              </a:path>
            </a:pathLst>
          </a:custGeom>
          <a:blipFill rotWithShape="1">
            <a:blip r:embed="rId7">
              <a:alphaModFix/>
            </a:blip>
            <a:stretch>
              <a:fillRect b="0" l="0" r="0" t="0"/>
            </a:stretch>
          </a:blipFill>
          <a:ln>
            <a:noFill/>
          </a:ln>
        </p:spPr>
      </p:sp>
      <p:sp>
        <p:nvSpPr>
          <p:cNvPr id="172" name="Google Shape;172;g2f113693c1b_0_191"/>
          <p:cNvSpPr txBox="1"/>
          <p:nvPr/>
        </p:nvSpPr>
        <p:spPr>
          <a:xfrm>
            <a:off x="332904" y="2508440"/>
            <a:ext cx="6077400" cy="923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6000"/>
              <a:buFont typeface="Arial"/>
              <a:buNone/>
            </a:pPr>
            <a:r>
              <a:rPr b="0" i="0" lang="en-US" sz="6000" u="none" cap="none" strike="noStrike">
                <a:solidFill>
                  <a:srgbClr val="191919"/>
                </a:solidFill>
                <a:latin typeface="Homemade Apple"/>
                <a:ea typeface="Homemade Apple"/>
                <a:cs typeface="Homemade Apple"/>
                <a:sym typeface="Homemade Apple"/>
              </a:rPr>
              <a:t>Secretariat</a:t>
            </a:r>
            <a:endParaRPr b="0" i="0" sz="6000" u="none" cap="none" strike="noStrike">
              <a:solidFill>
                <a:srgbClr val="000000"/>
              </a:solidFill>
              <a:latin typeface="Homemade Apple"/>
              <a:ea typeface="Homemade Apple"/>
              <a:cs typeface="Homemade Apple"/>
              <a:sym typeface="Homemade Apple"/>
            </a:endParaRPr>
          </a:p>
        </p:txBody>
      </p:sp>
      <p:sp>
        <p:nvSpPr>
          <p:cNvPr id="173" name="Google Shape;173;g2f113693c1b_0_191"/>
          <p:cNvSpPr txBox="1"/>
          <p:nvPr/>
        </p:nvSpPr>
        <p:spPr>
          <a:xfrm>
            <a:off x="142929" y="1195661"/>
            <a:ext cx="2147700" cy="12315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8000"/>
              <a:buFont typeface="Arial"/>
              <a:buNone/>
            </a:pPr>
            <a:r>
              <a:rPr b="0" i="0" lang="en-US" sz="8000" u="none" cap="none" strike="noStrike">
                <a:solidFill>
                  <a:srgbClr val="191919"/>
                </a:solidFill>
                <a:latin typeface="Poppins Medium"/>
                <a:ea typeface="Poppins Medium"/>
                <a:cs typeface="Poppins Medium"/>
                <a:sym typeface="Poppins Medium"/>
              </a:rPr>
              <a:t>The</a:t>
            </a:r>
            <a:endParaRPr b="0" i="0" sz="1400" u="none" cap="none" strike="noStrike">
              <a:solidFill>
                <a:srgbClr val="000000"/>
              </a:solidFill>
              <a:latin typeface="Arial"/>
              <a:ea typeface="Arial"/>
              <a:cs typeface="Arial"/>
              <a:sym typeface="Arial"/>
            </a:endParaRPr>
          </a:p>
        </p:txBody>
      </p:sp>
      <p:sp>
        <p:nvSpPr>
          <p:cNvPr id="174" name="Google Shape;174;g2f113693c1b_0_191"/>
          <p:cNvSpPr txBox="1"/>
          <p:nvPr/>
        </p:nvSpPr>
        <p:spPr>
          <a:xfrm>
            <a:off x="5191358" y="9761175"/>
            <a:ext cx="3899400" cy="4473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Clr>
                <a:srgbClr val="000000"/>
              </a:buClr>
              <a:buSzPts val="2906"/>
              <a:buFont typeface="Arial"/>
              <a:buNone/>
            </a:pPr>
            <a:r>
              <a:rPr b="0" i="0" lang="en-US" sz="2906" u="none" cap="none" strike="noStrike">
                <a:solidFill>
                  <a:srgbClr val="191919"/>
                </a:solidFill>
                <a:latin typeface="Poppins Medium"/>
                <a:ea typeface="Poppins Medium"/>
                <a:cs typeface="Poppins Medium"/>
                <a:sym typeface="Poppins Medium"/>
              </a:rPr>
              <a:t>Project Officers</a:t>
            </a:r>
            <a:endParaRPr b="0" i="0" sz="1400" u="none" cap="none" strike="noStrike">
              <a:solidFill>
                <a:srgbClr val="000000"/>
              </a:solidFill>
              <a:latin typeface="Arial"/>
              <a:ea typeface="Arial"/>
              <a:cs typeface="Arial"/>
              <a:sym typeface="Arial"/>
            </a:endParaRPr>
          </a:p>
        </p:txBody>
      </p:sp>
      <p:sp>
        <p:nvSpPr>
          <p:cNvPr id="175" name="Google Shape;175;g2f113693c1b_0_191"/>
          <p:cNvSpPr txBox="1"/>
          <p:nvPr/>
        </p:nvSpPr>
        <p:spPr>
          <a:xfrm>
            <a:off x="5713926" y="4245607"/>
            <a:ext cx="3424500" cy="993000"/>
          </a:xfrm>
          <a:prstGeom prst="rect">
            <a:avLst/>
          </a:prstGeom>
          <a:noFill/>
          <a:ln>
            <a:noFill/>
          </a:ln>
        </p:spPr>
        <p:txBody>
          <a:bodyPr anchorCtr="0" anchor="t" bIns="0" lIns="0" spcFirstLastPara="1" rIns="0" wrap="square" tIns="0">
            <a:spAutoFit/>
          </a:bodyPr>
          <a:lstStyle/>
          <a:p>
            <a:pPr indent="0" lvl="0" marL="0" marR="0" rtl="0" algn="ctr">
              <a:lnSpc>
                <a:spcPct val="121989"/>
              </a:lnSpc>
              <a:spcBef>
                <a:spcPts val="0"/>
              </a:spcBef>
              <a:spcAft>
                <a:spcPts val="0"/>
              </a:spcAft>
              <a:buClr>
                <a:srgbClr val="000000"/>
              </a:buClr>
              <a:buSzPts val="2906"/>
              <a:buFont typeface="Arial"/>
              <a:buNone/>
            </a:pPr>
            <a:r>
              <a:rPr b="0" i="0" lang="en-US" sz="2906" u="none" cap="none" strike="noStrike">
                <a:solidFill>
                  <a:srgbClr val="191919"/>
                </a:solidFill>
                <a:latin typeface="Poppins Medium"/>
                <a:ea typeface="Poppins Medium"/>
                <a:cs typeface="Poppins Medium"/>
                <a:sym typeface="Poppins Medium"/>
              </a:rPr>
              <a:t>Head of Secretariat</a:t>
            </a:r>
            <a:endParaRPr b="0" i="0" sz="1400" u="none" cap="none" strike="noStrike">
              <a:solidFill>
                <a:srgbClr val="000000"/>
              </a:solidFill>
              <a:latin typeface="Arial"/>
              <a:ea typeface="Arial"/>
              <a:cs typeface="Arial"/>
              <a:sym typeface="Arial"/>
            </a:endParaRPr>
          </a:p>
        </p:txBody>
      </p:sp>
      <p:sp>
        <p:nvSpPr>
          <p:cNvPr id="176" name="Google Shape;176;g2f113693c1b_0_191"/>
          <p:cNvSpPr txBox="1"/>
          <p:nvPr/>
        </p:nvSpPr>
        <p:spPr>
          <a:xfrm>
            <a:off x="9494809" y="4245607"/>
            <a:ext cx="3424500" cy="993000"/>
          </a:xfrm>
          <a:prstGeom prst="rect">
            <a:avLst/>
          </a:prstGeom>
          <a:noFill/>
          <a:ln>
            <a:noFill/>
          </a:ln>
        </p:spPr>
        <p:txBody>
          <a:bodyPr anchorCtr="0" anchor="t" bIns="0" lIns="0" spcFirstLastPara="1" rIns="0" wrap="square" tIns="0">
            <a:spAutoFit/>
          </a:bodyPr>
          <a:lstStyle/>
          <a:p>
            <a:pPr indent="0" lvl="0" marL="0" marR="0" rtl="0" algn="ctr">
              <a:lnSpc>
                <a:spcPct val="121989"/>
              </a:lnSpc>
              <a:spcBef>
                <a:spcPts val="0"/>
              </a:spcBef>
              <a:spcAft>
                <a:spcPts val="0"/>
              </a:spcAft>
              <a:buClr>
                <a:srgbClr val="000000"/>
              </a:buClr>
              <a:buSzPts val="2906"/>
              <a:buFont typeface="Arial"/>
              <a:buNone/>
            </a:pPr>
            <a:r>
              <a:rPr b="0" i="0" lang="en-US" sz="2906" u="none" cap="none" strike="noStrike">
                <a:solidFill>
                  <a:srgbClr val="191919"/>
                </a:solidFill>
                <a:latin typeface="Poppins Medium"/>
                <a:ea typeface="Poppins Medium"/>
                <a:cs typeface="Poppins Medium"/>
                <a:sym typeface="Poppins Medium"/>
              </a:rPr>
              <a:t>Executive Assistant</a:t>
            </a:r>
            <a:endParaRPr b="0" i="0" sz="1400" u="none" cap="none" strike="noStrike">
              <a:solidFill>
                <a:srgbClr val="000000"/>
              </a:solidFill>
              <a:latin typeface="Arial"/>
              <a:ea typeface="Arial"/>
              <a:cs typeface="Arial"/>
              <a:sym typeface="Arial"/>
            </a:endParaRPr>
          </a:p>
        </p:txBody>
      </p:sp>
      <p:sp>
        <p:nvSpPr>
          <p:cNvPr id="177" name="Google Shape;177;g2f113693c1b_0_191"/>
          <p:cNvSpPr txBox="1"/>
          <p:nvPr/>
        </p:nvSpPr>
        <p:spPr>
          <a:xfrm>
            <a:off x="13401349" y="4245607"/>
            <a:ext cx="3424500" cy="993000"/>
          </a:xfrm>
          <a:prstGeom prst="rect">
            <a:avLst/>
          </a:prstGeom>
          <a:noFill/>
          <a:ln>
            <a:noFill/>
          </a:ln>
        </p:spPr>
        <p:txBody>
          <a:bodyPr anchorCtr="0" anchor="t" bIns="0" lIns="0" spcFirstLastPara="1" rIns="0" wrap="square" tIns="0">
            <a:spAutoFit/>
          </a:bodyPr>
          <a:lstStyle/>
          <a:p>
            <a:pPr indent="0" lvl="0" marL="0" marR="0" rtl="0" algn="ctr">
              <a:lnSpc>
                <a:spcPct val="121989"/>
              </a:lnSpc>
              <a:spcBef>
                <a:spcPts val="0"/>
              </a:spcBef>
              <a:spcAft>
                <a:spcPts val="0"/>
              </a:spcAft>
              <a:buClr>
                <a:srgbClr val="000000"/>
              </a:buClr>
              <a:buSzPts val="2906"/>
              <a:buFont typeface="Arial"/>
              <a:buNone/>
            </a:pPr>
            <a:r>
              <a:rPr b="0" i="0" lang="en-US" sz="2906" u="none" cap="none" strike="noStrike">
                <a:solidFill>
                  <a:srgbClr val="191919"/>
                </a:solidFill>
                <a:latin typeface="Poppins Medium"/>
                <a:ea typeface="Poppins Medium"/>
                <a:cs typeface="Poppins Medium"/>
                <a:sym typeface="Poppins Medium"/>
              </a:rPr>
              <a:t>Communication Manager</a:t>
            </a:r>
            <a:endParaRPr b="0" i="0" sz="1400" u="none" cap="none" strike="noStrike">
              <a:solidFill>
                <a:srgbClr val="000000"/>
              </a:solidFill>
              <a:latin typeface="Arial"/>
              <a:ea typeface="Arial"/>
              <a:cs typeface="Arial"/>
              <a:sym typeface="Arial"/>
            </a:endParaRPr>
          </a:p>
        </p:txBody>
      </p:sp>
      <p:sp>
        <p:nvSpPr>
          <p:cNvPr id="178" name="Google Shape;178;g2f113693c1b_0_191"/>
          <p:cNvSpPr/>
          <p:nvPr/>
        </p:nvSpPr>
        <p:spPr>
          <a:xfrm>
            <a:off x="407689" y="516758"/>
            <a:ext cx="3126364" cy="511942"/>
          </a:xfrm>
          <a:custGeom>
            <a:rect b="b" l="l" r="r" t="t"/>
            <a:pathLst>
              <a:path extrusionOk="0" h="511942" w="3126364">
                <a:moveTo>
                  <a:pt x="0" y="0"/>
                </a:moveTo>
                <a:lnTo>
                  <a:pt x="3126364" y="0"/>
                </a:lnTo>
                <a:lnTo>
                  <a:pt x="3126364" y="511942"/>
                </a:lnTo>
                <a:lnTo>
                  <a:pt x="0" y="511942"/>
                </a:lnTo>
                <a:lnTo>
                  <a:pt x="0" y="0"/>
                </a:lnTo>
                <a:close/>
              </a:path>
            </a:pathLst>
          </a:custGeom>
          <a:blipFill rotWithShape="1">
            <a:blip r:embed="rId8">
              <a:alphaModFix/>
            </a:blip>
            <a:stretch>
              <a:fillRect b="0" l="0" r="0" t="0"/>
            </a:stretch>
          </a:blipFill>
          <a:ln>
            <a:noFill/>
          </a:ln>
        </p:spPr>
      </p:sp>
      <p:sp>
        <p:nvSpPr>
          <p:cNvPr id="179" name="Google Shape;179;g2f113693c1b_0_191"/>
          <p:cNvSpPr txBox="1"/>
          <p:nvPr/>
        </p:nvSpPr>
        <p:spPr>
          <a:xfrm>
            <a:off x="255200" y="4272575"/>
            <a:ext cx="3301800" cy="40503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Clr>
                <a:srgbClr val="000000"/>
              </a:buClr>
              <a:buSzPts val="2799"/>
              <a:buFont typeface="Arial"/>
              <a:buNone/>
            </a:pPr>
            <a:r>
              <a:rPr b="0" i="0" lang="en-US" sz="2799" u="none" cap="none" strike="noStrike">
                <a:solidFill>
                  <a:srgbClr val="191919"/>
                </a:solidFill>
                <a:latin typeface="Poppins"/>
                <a:ea typeface="Poppins"/>
                <a:cs typeface="Poppins"/>
                <a:sym typeface="Poppins"/>
              </a:rPr>
              <a:t>The daily work of the Executive Committee </a:t>
            </a:r>
            <a:endParaRPr b="0" i="0" sz="1400" u="none" cap="none" strike="noStrike">
              <a:solidFill>
                <a:srgbClr val="000000"/>
              </a:solidFill>
              <a:latin typeface="Poppins"/>
              <a:ea typeface="Poppins"/>
              <a:cs typeface="Poppins"/>
              <a:sym typeface="Poppins"/>
            </a:endParaRPr>
          </a:p>
          <a:p>
            <a:pPr indent="0" lvl="0" marL="0" marR="0" rtl="0" algn="l">
              <a:lnSpc>
                <a:spcPct val="140014"/>
              </a:lnSpc>
              <a:spcBef>
                <a:spcPts val="0"/>
              </a:spcBef>
              <a:spcAft>
                <a:spcPts val="0"/>
              </a:spcAft>
              <a:buClr>
                <a:srgbClr val="000000"/>
              </a:buClr>
              <a:buSzPts val="2799"/>
              <a:buFont typeface="Arial"/>
              <a:buNone/>
            </a:pPr>
            <a:r>
              <a:rPr b="0" i="0" lang="en-US" sz="2799" u="none" cap="none" strike="noStrike">
                <a:solidFill>
                  <a:srgbClr val="191919"/>
                </a:solidFill>
                <a:latin typeface="Poppins"/>
                <a:ea typeface="Poppins"/>
                <a:cs typeface="Poppins"/>
                <a:sym typeface="Poppins"/>
              </a:rPr>
              <a:t>is supported by a professional Secretariat based in Brussels. </a:t>
            </a:r>
            <a:endParaRPr b="0" i="0" sz="1400" u="none" cap="none" strike="noStrike">
              <a:solidFill>
                <a:srgbClr val="000000"/>
              </a:solidFill>
              <a:latin typeface="Poppins"/>
              <a:ea typeface="Poppins"/>
              <a:cs typeface="Poppins"/>
              <a:sym typeface="Poppins"/>
            </a:endParaRPr>
          </a:p>
        </p:txBody>
      </p:sp>
      <p:pic>
        <p:nvPicPr>
          <p:cNvPr id="180" name="Google Shape;180;g2f113693c1b_0_191"/>
          <p:cNvPicPr preferRelativeResize="0"/>
          <p:nvPr/>
        </p:nvPicPr>
        <p:blipFill rotWithShape="1">
          <a:blip r:embed="rId9">
            <a:alphaModFix/>
          </a:blip>
          <a:srcRect b="0" l="0" r="0" t="0"/>
          <a:stretch/>
        </p:blipFill>
        <p:spPr>
          <a:xfrm>
            <a:off x="4572001" y="4721574"/>
            <a:ext cx="5138124" cy="5138124"/>
          </a:xfrm>
          <a:prstGeom prst="rect">
            <a:avLst/>
          </a:prstGeom>
          <a:noFill/>
          <a:ln>
            <a:noFill/>
          </a:ln>
        </p:spPr>
      </p:pic>
      <p:pic>
        <p:nvPicPr>
          <p:cNvPr id="181" name="Google Shape;181;g2f113693c1b_0_191" title="Untitled design (1).png"/>
          <p:cNvPicPr preferRelativeResize="0"/>
          <p:nvPr/>
        </p:nvPicPr>
        <p:blipFill rotWithShape="1">
          <a:blip r:embed="rId10">
            <a:alphaModFix/>
          </a:blip>
          <a:srcRect b="0" l="0" r="0" t="0"/>
          <a:stretch/>
        </p:blipFill>
        <p:spPr>
          <a:xfrm>
            <a:off x="7379863" y="4126150"/>
            <a:ext cx="4940725" cy="4940725"/>
          </a:xfrm>
          <a:prstGeom prst="rect">
            <a:avLst/>
          </a:prstGeom>
          <a:noFill/>
          <a:ln>
            <a:noFill/>
          </a:ln>
        </p:spPr>
      </p:pic>
      <p:pic>
        <p:nvPicPr>
          <p:cNvPr id="182" name="Google Shape;182;g2f113693c1b_0_191"/>
          <p:cNvPicPr preferRelativeResize="0"/>
          <p:nvPr/>
        </p:nvPicPr>
        <p:blipFill rotWithShape="1">
          <a:blip r:embed="rId11">
            <a:alphaModFix/>
          </a:blip>
          <a:srcRect b="0" l="29269" r="-29269" t="0"/>
          <a:stretch/>
        </p:blipFill>
        <p:spPr>
          <a:xfrm>
            <a:off x="3534050" y="3691225"/>
            <a:ext cx="4648450" cy="5810575"/>
          </a:xfrm>
          <a:prstGeom prst="rect">
            <a:avLst/>
          </a:prstGeom>
          <a:noFill/>
          <a:ln>
            <a:noFill/>
          </a:ln>
        </p:spPr>
      </p:pic>
      <p:pic>
        <p:nvPicPr>
          <p:cNvPr id="183" name="Google Shape;183;g2f113693c1b_0_191"/>
          <p:cNvPicPr preferRelativeResize="0"/>
          <p:nvPr/>
        </p:nvPicPr>
        <p:blipFill rotWithShape="1">
          <a:blip r:embed="rId12">
            <a:alphaModFix/>
          </a:blip>
          <a:srcRect b="0" l="0" r="0" t="0"/>
          <a:stretch/>
        </p:blipFill>
        <p:spPr>
          <a:xfrm>
            <a:off x="11719250" y="4532825"/>
            <a:ext cx="3301900" cy="4127375"/>
          </a:xfrm>
          <a:prstGeom prst="rect">
            <a:avLst/>
          </a:prstGeom>
          <a:noFill/>
          <a:ln>
            <a:noFill/>
          </a:ln>
        </p:spPr>
      </p:pic>
      <p:sp>
        <p:nvSpPr>
          <p:cNvPr id="184" name="Google Shape;184;g2f113693c1b_0_191"/>
          <p:cNvSpPr txBox="1"/>
          <p:nvPr/>
        </p:nvSpPr>
        <p:spPr>
          <a:xfrm>
            <a:off x="13401358" y="9271812"/>
            <a:ext cx="2360100" cy="10287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Clr>
                <a:srgbClr val="000000"/>
              </a:buClr>
              <a:buSzPts val="2906"/>
              <a:buFont typeface="Arial"/>
              <a:buNone/>
            </a:pPr>
            <a:r>
              <a:rPr b="0" i="0" lang="en-US" sz="2906" u="none" cap="none" strike="noStrike">
                <a:solidFill>
                  <a:srgbClr val="191919"/>
                </a:solidFill>
                <a:latin typeface="Poppins Medium"/>
                <a:ea typeface="Poppins Medium"/>
                <a:cs typeface="Poppins Medium"/>
                <a:sym typeface="Poppins Medium"/>
              </a:rPr>
              <a:t>Trainees</a:t>
            </a:r>
            <a:endParaRPr b="0" i="0" sz="2906" u="none" cap="none" strike="noStrike">
              <a:solidFill>
                <a:srgbClr val="191919"/>
              </a:solidFill>
              <a:latin typeface="Poppins Medium"/>
              <a:ea typeface="Poppins Medium"/>
              <a:cs typeface="Poppins Medium"/>
              <a:sym typeface="Poppins Medium"/>
            </a:endParaRPr>
          </a:p>
          <a:p>
            <a:pPr indent="0" lvl="0" marL="0" marR="0" rtl="0" algn="ctr">
              <a:lnSpc>
                <a:spcPct val="130006"/>
              </a:lnSpc>
              <a:spcBef>
                <a:spcPts val="0"/>
              </a:spcBef>
              <a:spcAft>
                <a:spcPts val="0"/>
              </a:spcAft>
              <a:buClr>
                <a:srgbClr val="000000"/>
              </a:buClr>
              <a:buSzPts val="2906"/>
              <a:buFont typeface="Arial"/>
              <a:buNone/>
            </a:pPr>
            <a:r>
              <a:t/>
            </a:r>
            <a:endParaRPr b="0" i="0" sz="2906" u="none" cap="none" strike="noStrike">
              <a:solidFill>
                <a:srgbClr val="191919"/>
              </a:solidFill>
              <a:latin typeface="Poppins Medium"/>
              <a:ea typeface="Poppins Medium"/>
              <a:cs typeface="Poppins Medium"/>
              <a:sym typeface="Poppins Medium"/>
            </a:endParaRPr>
          </a:p>
        </p:txBody>
      </p:sp>
      <p:pic>
        <p:nvPicPr>
          <p:cNvPr id="185" name="Google Shape;185;g2f113693c1b_0_191"/>
          <p:cNvPicPr preferRelativeResize="0"/>
          <p:nvPr/>
        </p:nvPicPr>
        <p:blipFill>
          <a:blip r:embed="rId13">
            <a:alphaModFix/>
          </a:blip>
          <a:stretch>
            <a:fillRect/>
          </a:stretch>
        </p:blipFill>
        <p:spPr>
          <a:xfrm>
            <a:off x="14572875" y="4397554"/>
            <a:ext cx="3899401" cy="48742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62AC"/>
        </a:solidFill>
      </p:bgPr>
    </p:bg>
    <p:spTree>
      <p:nvGrpSpPr>
        <p:cNvPr id="189" name="Shape 189"/>
        <p:cNvGrpSpPr/>
        <p:nvPr/>
      </p:nvGrpSpPr>
      <p:grpSpPr>
        <a:xfrm>
          <a:off x="0" y="0"/>
          <a:ext cx="0" cy="0"/>
          <a:chOff x="0" y="0"/>
          <a:chExt cx="0" cy="0"/>
        </a:xfrm>
      </p:grpSpPr>
      <p:sp>
        <p:nvSpPr>
          <p:cNvPr id="190" name="Google Shape;190;g2f113693c1b_0_286"/>
          <p:cNvSpPr/>
          <p:nvPr/>
        </p:nvSpPr>
        <p:spPr>
          <a:xfrm>
            <a:off x="1028700" y="1028700"/>
            <a:ext cx="4141491" cy="1190679"/>
          </a:xfrm>
          <a:custGeom>
            <a:rect b="b" l="l" r="r" t="t"/>
            <a:pathLst>
              <a:path extrusionOk="0" h="1190679" w="4141491">
                <a:moveTo>
                  <a:pt x="0" y="0"/>
                </a:moveTo>
                <a:lnTo>
                  <a:pt x="4141491" y="0"/>
                </a:lnTo>
                <a:lnTo>
                  <a:pt x="4141491" y="1190679"/>
                </a:lnTo>
                <a:lnTo>
                  <a:pt x="0" y="1190679"/>
                </a:lnTo>
                <a:lnTo>
                  <a:pt x="0" y="0"/>
                </a:lnTo>
                <a:close/>
              </a:path>
            </a:pathLst>
          </a:custGeom>
          <a:blipFill rotWithShape="1">
            <a:blip r:embed="rId3">
              <a:alphaModFix/>
            </a:blip>
            <a:stretch>
              <a:fillRect b="0" l="0" r="0" t="0"/>
            </a:stretch>
          </a:blipFill>
          <a:ln>
            <a:noFill/>
          </a:ln>
        </p:spPr>
      </p:sp>
      <p:sp>
        <p:nvSpPr>
          <p:cNvPr id="191" name="Google Shape;191;g2f113693c1b_0_286"/>
          <p:cNvSpPr txBox="1"/>
          <p:nvPr/>
        </p:nvSpPr>
        <p:spPr>
          <a:xfrm>
            <a:off x="1028700" y="4677826"/>
            <a:ext cx="8960400" cy="400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2099"/>
              <a:buFont typeface="Arial"/>
              <a:buNone/>
            </a:pPr>
            <a:r>
              <a:rPr b="1" i="0" lang="en-US" sz="12099" u="none" cap="none" strike="noStrike">
                <a:solidFill>
                  <a:srgbClr val="FFFFFF"/>
                </a:solidFill>
                <a:latin typeface="Poppins"/>
                <a:ea typeface="Poppins"/>
                <a:cs typeface="Poppins"/>
                <a:sym typeface="Poppins"/>
              </a:rPr>
              <a:t>What does ESU do?</a:t>
            </a:r>
            <a:endParaRPr b="1" i="0" sz="1400" u="none" cap="none" strike="noStrike">
              <a:solidFill>
                <a:srgbClr val="000000"/>
              </a:solidFill>
              <a:latin typeface="Poppins"/>
              <a:ea typeface="Poppins"/>
              <a:cs typeface="Poppins"/>
              <a:sym typeface="Poppins"/>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2f113693c1b_0_46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3181" l="0" r="0" t="-5009"/>
            </a:stretch>
          </a:blipFill>
          <a:ln>
            <a:noFill/>
          </a:ln>
        </p:spPr>
      </p:sp>
      <p:sp>
        <p:nvSpPr>
          <p:cNvPr id="197" name="Google Shape;197;g2f113693c1b_0_463"/>
          <p:cNvSpPr/>
          <p:nvPr/>
        </p:nvSpPr>
        <p:spPr>
          <a:xfrm>
            <a:off x="12946285" y="-216522"/>
            <a:ext cx="5555288" cy="10754764"/>
          </a:xfrm>
          <a:custGeom>
            <a:rect b="b" l="l" r="r" t="t"/>
            <a:pathLst>
              <a:path extrusionOk="0" h="21191654" w="11000570">
                <a:moveTo>
                  <a:pt x="0" y="0"/>
                </a:moveTo>
                <a:lnTo>
                  <a:pt x="0" y="21191654"/>
                </a:lnTo>
                <a:lnTo>
                  <a:pt x="11000570" y="21191654"/>
                </a:lnTo>
                <a:lnTo>
                  <a:pt x="11000570" y="0"/>
                </a:lnTo>
                <a:close/>
              </a:path>
            </a:pathLst>
          </a:custGeom>
          <a:blipFill rotWithShape="1">
            <a:blip r:embed="rId4">
              <a:alphaModFix/>
            </a:blip>
            <a:stretch>
              <a:fillRect b="-2912" l="-296339" r="-116429" t="-37295"/>
            </a:stretch>
          </a:blipFill>
          <a:ln>
            <a:noFill/>
          </a:ln>
        </p:spPr>
      </p:sp>
      <p:sp>
        <p:nvSpPr>
          <p:cNvPr id="198" name="Google Shape;198;g2f113693c1b_0_463"/>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5">
              <a:alphaModFix/>
            </a:blip>
            <a:stretch>
              <a:fillRect b="0" l="0" r="0" t="0"/>
            </a:stretch>
          </a:blipFill>
          <a:ln>
            <a:noFill/>
          </a:ln>
        </p:spPr>
      </p:sp>
      <p:sp>
        <p:nvSpPr>
          <p:cNvPr id="199" name="Google Shape;199;g2f113693c1b_0_463"/>
          <p:cNvSpPr txBox="1"/>
          <p:nvPr/>
        </p:nvSpPr>
        <p:spPr>
          <a:xfrm>
            <a:off x="1028700" y="2069164"/>
            <a:ext cx="10358100" cy="846600"/>
          </a:xfrm>
          <a:prstGeom prst="rect">
            <a:avLst/>
          </a:prstGeom>
          <a:noFill/>
          <a:ln>
            <a:noFill/>
          </a:ln>
        </p:spPr>
        <p:txBody>
          <a:bodyPr anchorCtr="0" anchor="t" bIns="0" lIns="0" spcFirstLastPara="1" rIns="0" wrap="square" tIns="0">
            <a:spAutoFit/>
          </a:bodyPr>
          <a:lstStyle/>
          <a:p>
            <a:pPr indent="0" lvl="0" marL="0" marR="0" rtl="0" algn="l">
              <a:lnSpc>
                <a:spcPct val="109998"/>
              </a:lnSpc>
              <a:spcBef>
                <a:spcPts val="0"/>
              </a:spcBef>
              <a:spcAft>
                <a:spcPts val="0"/>
              </a:spcAft>
              <a:buClr>
                <a:srgbClr val="000000"/>
              </a:buClr>
              <a:buSzPts val="5500"/>
              <a:buFont typeface="Arial"/>
              <a:buNone/>
            </a:pPr>
            <a:r>
              <a:rPr b="1" i="0" lang="en-US" sz="5500" u="none" cap="none" strike="noStrike">
                <a:solidFill>
                  <a:srgbClr val="191919"/>
                </a:solidFill>
                <a:latin typeface="Caveat"/>
                <a:ea typeface="Caveat"/>
                <a:cs typeface="Caveat"/>
                <a:sym typeface="Caveat"/>
              </a:rPr>
              <a:t>following the Plan of Work</a:t>
            </a:r>
            <a:endParaRPr b="1" i="0" sz="5500" u="none" cap="none" strike="noStrike">
              <a:solidFill>
                <a:srgbClr val="000000"/>
              </a:solidFill>
              <a:latin typeface="Caveat"/>
              <a:ea typeface="Caveat"/>
              <a:cs typeface="Caveat"/>
              <a:sym typeface="Caveat"/>
            </a:endParaRPr>
          </a:p>
        </p:txBody>
      </p:sp>
      <p:sp>
        <p:nvSpPr>
          <p:cNvPr id="200" name="Google Shape;200;g2f113693c1b_0_463"/>
          <p:cNvSpPr txBox="1"/>
          <p:nvPr/>
        </p:nvSpPr>
        <p:spPr>
          <a:xfrm>
            <a:off x="1028700" y="1095375"/>
            <a:ext cx="7587000" cy="973800"/>
          </a:xfrm>
          <a:prstGeom prst="rect">
            <a:avLst/>
          </a:prstGeom>
          <a:noFill/>
          <a:ln>
            <a:noFill/>
          </a:ln>
        </p:spPr>
        <p:txBody>
          <a:bodyPr anchorCtr="0" anchor="t" bIns="0" lIns="0" spcFirstLastPara="1" rIns="0" wrap="square" tIns="0">
            <a:spAutoFit/>
          </a:bodyPr>
          <a:lstStyle/>
          <a:p>
            <a:pPr indent="0" lvl="0" marL="0" marR="0" rtl="0" algn="l">
              <a:lnSpc>
                <a:spcPct val="110004"/>
              </a:lnSpc>
              <a:spcBef>
                <a:spcPts val="0"/>
              </a:spcBef>
              <a:spcAft>
                <a:spcPts val="0"/>
              </a:spcAft>
              <a:buClr>
                <a:srgbClr val="000000"/>
              </a:buClr>
              <a:buSzPts val="6327"/>
              <a:buFont typeface="Arial"/>
              <a:buNone/>
            </a:pPr>
            <a:r>
              <a:rPr b="0" i="0" lang="en-US" sz="6327" u="none" cap="none" strike="noStrike">
                <a:solidFill>
                  <a:srgbClr val="191919"/>
                </a:solidFill>
                <a:latin typeface="Poppins Medium"/>
                <a:ea typeface="Poppins Medium"/>
                <a:cs typeface="Poppins Medium"/>
                <a:sym typeface="Poppins Medium"/>
              </a:rPr>
              <a:t>2025/26 mark-up</a:t>
            </a:r>
            <a:endParaRPr b="0" i="0" sz="1400" u="none" cap="none" strike="noStrike">
              <a:solidFill>
                <a:srgbClr val="000000"/>
              </a:solidFill>
              <a:latin typeface="Arial"/>
              <a:ea typeface="Arial"/>
              <a:cs typeface="Arial"/>
              <a:sym typeface="Arial"/>
            </a:endParaRPr>
          </a:p>
        </p:txBody>
      </p:sp>
      <p:sp>
        <p:nvSpPr>
          <p:cNvPr id="201" name="Google Shape;201;g2f113693c1b_0_463"/>
          <p:cNvSpPr txBox="1"/>
          <p:nvPr/>
        </p:nvSpPr>
        <p:spPr>
          <a:xfrm>
            <a:off x="1028700" y="3691325"/>
            <a:ext cx="12940500" cy="5778900"/>
          </a:xfrm>
          <a:prstGeom prst="rect">
            <a:avLst/>
          </a:prstGeom>
          <a:noFill/>
          <a:ln>
            <a:noFill/>
          </a:ln>
        </p:spPr>
        <p:txBody>
          <a:bodyPr anchorCtr="0" anchor="t" bIns="0" lIns="0" spcFirstLastPara="1" rIns="0" wrap="square" tIns="0">
            <a:spAutoFit/>
          </a:bodyPr>
          <a:lstStyle/>
          <a:p>
            <a:pPr indent="-280668" lvl="1" marL="561341" marR="0" rtl="0" algn="l">
              <a:lnSpc>
                <a:spcPct val="224000"/>
              </a:lnSpc>
              <a:spcBef>
                <a:spcPts val="0"/>
              </a:spcBef>
              <a:spcAft>
                <a:spcPts val="0"/>
              </a:spcAft>
              <a:buClr>
                <a:srgbClr val="191919"/>
              </a:buClr>
              <a:buSzPts val="2600"/>
              <a:buFont typeface="Poppins"/>
              <a:buAutoNum type="arabicPeriod"/>
            </a:pPr>
            <a:r>
              <a:rPr b="0" i="0" lang="en-US" sz="2600" u="none" cap="none" strike="noStrike">
                <a:solidFill>
                  <a:srgbClr val="191919"/>
                </a:solidFill>
                <a:latin typeface="Poppins"/>
                <a:ea typeface="Poppins"/>
                <a:cs typeface="Poppins"/>
                <a:sym typeface="Poppins"/>
              </a:rPr>
              <a:t>Overarching Political Priorities</a:t>
            </a:r>
            <a:endParaRPr b="0" i="0" sz="1400" u="none" cap="none" strike="noStrike">
              <a:solidFill>
                <a:srgbClr val="000000"/>
              </a:solidFill>
              <a:latin typeface="Poppins"/>
              <a:ea typeface="Poppins"/>
              <a:cs typeface="Poppins"/>
              <a:sym typeface="Poppins"/>
            </a:endParaRPr>
          </a:p>
          <a:p>
            <a:pPr indent="-280668" lvl="1" marL="561341" marR="0" rtl="0" algn="l">
              <a:lnSpc>
                <a:spcPct val="224000"/>
              </a:lnSpc>
              <a:spcBef>
                <a:spcPts val="0"/>
              </a:spcBef>
              <a:spcAft>
                <a:spcPts val="0"/>
              </a:spcAft>
              <a:buClr>
                <a:srgbClr val="191919"/>
              </a:buClr>
              <a:buSzPts val="2600"/>
              <a:buFont typeface="Poppins"/>
              <a:buAutoNum type="arabicPeriod"/>
            </a:pPr>
            <a:r>
              <a:rPr b="0" i="0" lang="en-US" sz="2600" u="none" cap="none" strike="noStrike">
                <a:solidFill>
                  <a:srgbClr val="191919"/>
                </a:solidFill>
                <a:latin typeface="Poppins"/>
                <a:ea typeface="Poppins"/>
                <a:cs typeface="Poppins"/>
                <a:sym typeface="Poppins"/>
              </a:rPr>
              <a:t>Quality of Higher Education</a:t>
            </a:r>
            <a:endParaRPr b="0" i="0" sz="1400" u="none" cap="none" strike="noStrike">
              <a:solidFill>
                <a:srgbClr val="000000"/>
              </a:solidFill>
              <a:latin typeface="Poppins"/>
              <a:ea typeface="Poppins"/>
              <a:cs typeface="Poppins"/>
              <a:sym typeface="Poppins"/>
            </a:endParaRPr>
          </a:p>
          <a:p>
            <a:pPr indent="-280668" lvl="1" marL="561341" marR="0" rtl="0" algn="l">
              <a:lnSpc>
                <a:spcPct val="224000"/>
              </a:lnSpc>
              <a:spcBef>
                <a:spcPts val="0"/>
              </a:spcBef>
              <a:spcAft>
                <a:spcPts val="0"/>
              </a:spcAft>
              <a:buClr>
                <a:srgbClr val="191919"/>
              </a:buClr>
              <a:buSzPts val="2600"/>
              <a:buFont typeface="Poppins"/>
              <a:buAutoNum type="arabicPeriod"/>
            </a:pPr>
            <a:r>
              <a:rPr b="0" i="0" lang="en-US" sz="2600" u="none" cap="none" strike="noStrike">
                <a:solidFill>
                  <a:srgbClr val="191919"/>
                </a:solidFill>
                <a:latin typeface="Poppins"/>
                <a:ea typeface="Poppins"/>
                <a:cs typeface="Poppins"/>
                <a:sym typeface="Poppins"/>
              </a:rPr>
              <a:t>Social Dimension</a:t>
            </a:r>
            <a:endParaRPr b="0" i="0" sz="1400" u="none" cap="none" strike="noStrike">
              <a:solidFill>
                <a:srgbClr val="000000"/>
              </a:solidFill>
              <a:latin typeface="Poppins"/>
              <a:ea typeface="Poppins"/>
              <a:cs typeface="Poppins"/>
              <a:sym typeface="Poppins"/>
            </a:endParaRPr>
          </a:p>
          <a:p>
            <a:pPr indent="-280668" lvl="1" marL="561341" marR="0" rtl="0" algn="l">
              <a:lnSpc>
                <a:spcPct val="224000"/>
              </a:lnSpc>
              <a:spcBef>
                <a:spcPts val="0"/>
              </a:spcBef>
              <a:spcAft>
                <a:spcPts val="0"/>
              </a:spcAft>
              <a:buClr>
                <a:srgbClr val="191919"/>
              </a:buClr>
              <a:buSzPts val="2600"/>
              <a:buFont typeface="Poppins"/>
              <a:buAutoNum type="arabicPeriod"/>
            </a:pPr>
            <a:r>
              <a:rPr b="0" i="0" lang="en-US" sz="2600" u="none" cap="none" strike="noStrike">
                <a:solidFill>
                  <a:srgbClr val="191919"/>
                </a:solidFill>
                <a:latin typeface="Poppins"/>
                <a:ea typeface="Poppins"/>
                <a:cs typeface="Poppins"/>
                <a:sym typeface="Poppins"/>
              </a:rPr>
              <a:t>Internationalisation and Mobility</a:t>
            </a:r>
            <a:endParaRPr b="0" i="0" sz="1400" u="none" cap="none" strike="noStrike">
              <a:solidFill>
                <a:srgbClr val="000000"/>
              </a:solidFill>
              <a:latin typeface="Poppins"/>
              <a:ea typeface="Poppins"/>
              <a:cs typeface="Poppins"/>
              <a:sym typeface="Poppins"/>
            </a:endParaRPr>
          </a:p>
          <a:p>
            <a:pPr indent="-280668" lvl="1" marL="561341" marR="0" rtl="0" algn="l">
              <a:lnSpc>
                <a:spcPct val="224000"/>
              </a:lnSpc>
              <a:spcBef>
                <a:spcPts val="0"/>
              </a:spcBef>
              <a:spcAft>
                <a:spcPts val="0"/>
              </a:spcAft>
              <a:buClr>
                <a:srgbClr val="191919"/>
              </a:buClr>
              <a:buSzPts val="2600"/>
              <a:buFont typeface="Poppins"/>
              <a:buAutoNum type="arabicPeriod"/>
            </a:pPr>
            <a:r>
              <a:rPr b="0" i="0" lang="en-US" sz="2600" u="none" cap="none" strike="noStrike">
                <a:solidFill>
                  <a:srgbClr val="191919"/>
                </a:solidFill>
                <a:latin typeface="Poppins"/>
                <a:ea typeface="Poppins"/>
                <a:cs typeface="Poppins"/>
                <a:sym typeface="Poppins"/>
              </a:rPr>
              <a:t>European Education Area</a:t>
            </a:r>
            <a:endParaRPr b="0" i="0" sz="2600" u="none" cap="none" strike="noStrike">
              <a:solidFill>
                <a:srgbClr val="191919"/>
              </a:solidFill>
              <a:latin typeface="Poppins"/>
              <a:ea typeface="Poppins"/>
              <a:cs typeface="Poppins"/>
              <a:sym typeface="Poppins"/>
            </a:endParaRPr>
          </a:p>
          <a:p>
            <a:pPr indent="-280668" lvl="1" marL="561341" marR="0" rtl="0" algn="l">
              <a:lnSpc>
                <a:spcPct val="224000"/>
              </a:lnSpc>
              <a:spcBef>
                <a:spcPts val="0"/>
              </a:spcBef>
              <a:spcAft>
                <a:spcPts val="0"/>
              </a:spcAft>
              <a:buClr>
                <a:srgbClr val="191919"/>
              </a:buClr>
              <a:buSzPts val="2600"/>
              <a:buFont typeface="Poppins"/>
              <a:buAutoNum type="arabicPeriod"/>
            </a:pPr>
            <a:r>
              <a:rPr b="0" i="0" lang="en-US" sz="2600" u="none" cap="none" strike="noStrike">
                <a:solidFill>
                  <a:srgbClr val="191919"/>
                </a:solidFill>
                <a:latin typeface="Poppins"/>
                <a:ea typeface="Poppins"/>
                <a:cs typeface="Poppins"/>
                <a:sym typeface="Poppins"/>
              </a:rPr>
              <a:t>Public Responsibility, Governance and Financing of Higher Education</a:t>
            </a:r>
            <a:endParaRPr b="0" i="0" sz="1400" u="none" cap="none" strike="noStrike">
              <a:solidFill>
                <a:srgbClr val="000000"/>
              </a:solidFill>
              <a:latin typeface="Poppins"/>
              <a:ea typeface="Poppins"/>
              <a:cs typeface="Poppins"/>
              <a:sym typeface="Poppins"/>
            </a:endParaRPr>
          </a:p>
          <a:p>
            <a:pPr indent="-280668" lvl="1" marL="561341" marR="0" rtl="0" algn="l">
              <a:lnSpc>
                <a:spcPct val="224000"/>
              </a:lnSpc>
              <a:spcBef>
                <a:spcPts val="0"/>
              </a:spcBef>
              <a:spcAft>
                <a:spcPts val="0"/>
              </a:spcAft>
              <a:buClr>
                <a:srgbClr val="191919"/>
              </a:buClr>
              <a:buSzPts val="2600"/>
              <a:buFont typeface="Poppins"/>
              <a:buAutoNum type="arabicPeriod"/>
            </a:pPr>
            <a:r>
              <a:rPr b="0" i="0" lang="en-US" sz="2600" u="none" cap="none" strike="noStrike">
                <a:solidFill>
                  <a:srgbClr val="191919"/>
                </a:solidFill>
                <a:latin typeface="Poppins"/>
                <a:ea typeface="Poppins"/>
                <a:cs typeface="Poppins"/>
                <a:sym typeface="Poppins"/>
              </a:rPr>
              <a:t>Organisation, Development and Capacity Building</a:t>
            </a:r>
            <a:endParaRPr b="0" i="0" sz="1400" u="none" cap="none" strike="noStrike">
              <a:solidFill>
                <a:srgbClr val="000000"/>
              </a:solidFill>
              <a:latin typeface="Poppins"/>
              <a:ea typeface="Poppins"/>
              <a:cs typeface="Poppins"/>
              <a:sym typeface="Poppins"/>
            </a:endParaRPr>
          </a:p>
        </p:txBody>
      </p:sp>
      <p:sp>
        <p:nvSpPr>
          <p:cNvPr id="202" name="Google Shape;202;g2f113693c1b_0_463"/>
          <p:cNvSpPr/>
          <p:nvPr/>
        </p:nvSpPr>
        <p:spPr>
          <a:xfrm rot="-5632275">
            <a:off x="11236419" y="8060005"/>
            <a:ext cx="3501702" cy="891342"/>
          </a:xfrm>
          <a:custGeom>
            <a:rect b="b" l="l" r="r" t="t"/>
            <a:pathLst>
              <a:path extrusionOk="0" h="891537" w="3502468">
                <a:moveTo>
                  <a:pt x="0" y="0"/>
                </a:moveTo>
                <a:lnTo>
                  <a:pt x="3502468" y="0"/>
                </a:lnTo>
                <a:lnTo>
                  <a:pt x="3502468" y="891537"/>
                </a:lnTo>
                <a:lnTo>
                  <a:pt x="0" y="89153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f113693c1b_0_54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3181" l="0" r="0" t="-5009"/>
            </a:stretch>
          </a:blipFill>
          <a:ln>
            <a:noFill/>
          </a:ln>
        </p:spPr>
      </p:sp>
      <p:grpSp>
        <p:nvGrpSpPr>
          <p:cNvPr id="208" name="Google Shape;208;g2f113693c1b_0_548"/>
          <p:cNvGrpSpPr/>
          <p:nvPr/>
        </p:nvGrpSpPr>
        <p:grpSpPr>
          <a:xfrm>
            <a:off x="-398566" y="4962673"/>
            <a:ext cx="19162575" cy="5562212"/>
            <a:chOff x="0" y="-47625"/>
            <a:chExt cx="5046900" cy="1464935"/>
          </a:xfrm>
        </p:grpSpPr>
        <p:sp>
          <p:nvSpPr>
            <p:cNvPr id="209" name="Google Shape;209;g2f113693c1b_0_548"/>
            <p:cNvSpPr/>
            <p:nvPr/>
          </p:nvSpPr>
          <p:spPr>
            <a:xfrm>
              <a:off x="0" y="0"/>
              <a:ext cx="5046852" cy="1417310"/>
            </a:xfrm>
            <a:custGeom>
              <a:rect b="b" l="l" r="r" t="t"/>
              <a:pathLst>
                <a:path extrusionOk="0" h="1417310" w="5046852">
                  <a:moveTo>
                    <a:pt x="0" y="0"/>
                  </a:moveTo>
                  <a:lnTo>
                    <a:pt x="5046852" y="0"/>
                  </a:lnTo>
                  <a:lnTo>
                    <a:pt x="5046852" y="1417310"/>
                  </a:lnTo>
                  <a:lnTo>
                    <a:pt x="0" y="1417310"/>
                  </a:lnTo>
                  <a:close/>
                </a:path>
              </a:pathLst>
            </a:custGeom>
            <a:solidFill>
              <a:srgbClr val="3C62AC"/>
            </a:solidFill>
            <a:ln>
              <a:noFill/>
            </a:ln>
          </p:spPr>
        </p:sp>
        <p:sp>
          <p:nvSpPr>
            <p:cNvPr id="210" name="Google Shape;210;g2f113693c1b_0_548"/>
            <p:cNvSpPr txBox="1"/>
            <p:nvPr/>
          </p:nvSpPr>
          <p:spPr>
            <a:xfrm>
              <a:off x="0" y="-47625"/>
              <a:ext cx="5046900" cy="1464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1" name="Google Shape;211;g2f113693c1b_0_548"/>
          <p:cNvSpPr/>
          <p:nvPr/>
        </p:nvSpPr>
        <p:spPr>
          <a:xfrm>
            <a:off x="13922819" y="6594490"/>
            <a:ext cx="6858057" cy="2922422"/>
          </a:xfrm>
          <a:custGeom>
            <a:rect b="b" l="l" r="r" t="t"/>
            <a:pathLst>
              <a:path extrusionOk="0" h="6494272" w="15240127">
                <a:moveTo>
                  <a:pt x="15240000" y="0"/>
                </a:moveTo>
                <a:cubicBezTo>
                  <a:pt x="14395322" y="37338"/>
                  <a:pt x="13565886" y="594106"/>
                  <a:pt x="13482701" y="1628648"/>
                </a:cubicBezTo>
                <a:lnTo>
                  <a:pt x="13480414" y="1628648"/>
                </a:lnTo>
                <a:lnTo>
                  <a:pt x="13480414" y="1659128"/>
                </a:lnTo>
                <a:lnTo>
                  <a:pt x="13480414" y="1659128"/>
                </a:lnTo>
                <a:cubicBezTo>
                  <a:pt x="13477366" y="1705356"/>
                  <a:pt x="13475334" y="1752219"/>
                  <a:pt x="13475334" y="1800352"/>
                </a:cubicBezTo>
                <a:lnTo>
                  <a:pt x="13475334" y="3221228"/>
                </a:lnTo>
                <a:lnTo>
                  <a:pt x="13475842" y="3221228"/>
                </a:lnTo>
                <a:lnTo>
                  <a:pt x="13479905" y="4492117"/>
                </a:lnTo>
                <a:lnTo>
                  <a:pt x="13479905" y="4650740"/>
                </a:lnTo>
                <a:cubicBezTo>
                  <a:pt x="13479905" y="5406009"/>
                  <a:pt x="12879195" y="5464683"/>
                  <a:pt x="12692633" y="5464683"/>
                </a:cubicBezTo>
                <a:cubicBezTo>
                  <a:pt x="12519023" y="5464683"/>
                  <a:pt x="11992609" y="5414391"/>
                  <a:pt x="11909804" y="4818761"/>
                </a:cubicBezTo>
                <a:lnTo>
                  <a:pt x="11909804" y="4818761"/>
                </a:lnTo>
                <a:cubicBezTo>
                  <a:pt x="11902947" y="4768088"/>
                  <a:pt x="11899263" y="4713351"/>
                  <a:pt x="11899263" y="4654423"/>
                </a:cubicBezTo>
                <a:lnTo>
                  <a:pt x="11899771" y="4067429"/>
                </a:lnTo>
                <a:lnTo>
                  <a:pt x="11899771" y="4067429"/>
                </a:lnTo>
                <a:lnTo>
                  <a:pt x="11901422" y="3188081"/>
                </a:lnTo>
                <a:lnTo>
                  <a:pt x="11900660" y="3188081"/>
                </a:lnTo>
                <a:lnTo>
                  <a:pt x="11901930" y="1882394"/>
                </a:lnTo>
                <a:cubicBezTo>
                  <a:pt x="11901930" y="698754"/>
                  <a:pt x="10967463" y="80010"/>
                  <a:pt x="10046333" y="80010"/>
                </a:cubicBezTo>
                <a:cubicBezTo>
                  <a:pt x="9128504" y="80010"/>
                  <a:pt x="8197340" y="698881"/>
                  <a:pt x="8197340" y="1882394"/>
                </a:cubicBezTo>
                <a:lnTo>
                  <a:pt x="8197340" y="4143883"/>
                </a:lnTo>
                <a:lnTo>
                  <a:pt x="8199498" y="4650486"/>
                </a:lnTo>
                <a:lnTo>
                  <a:pt x="8199498" y="4655693"/>
                </a:lnTo>
                <a:cubicBezTo>
                  <a:pt x="8198736" y="5409566"/>
                  <a:pt x="7598661" y="5468240"/>
                  <a:pt x="7412098" y="5468240"/>
                </a:cubicBezTo>
                <a:cubicBezTo>
                  <a:pt x="7223884" y="5468240"/>
                  <a:pt x="6618221" y="5409566"/>
                  <a:pt x="6618221" y="4654423"/>
                </a:cubicBezTo>
                <a:lnTo>
                  <a:pt x="6618221" y="4647438"/>
                </a:lnTo>
                <a:lnTo>
                  <a:pt x="6618221" y="3015615"/>
                </a:lnTo>
                <a:lnTo>
                  <a:pt x="6618856" y="3015615"/>
                </a:lnTo>
                <a:lnTo>
                  <a:pt x="6612125" y="1885569"/>
                </a:lnTo>
                <a:lnTo>
                  <a:pt x="6612125" y="1885569"/>
                </a:lnTo>
                <a:cubicBezTo>
                  <a:pt x="6612125" y="1774063"/>
                  <a:pt x="6603743" y="1667637"/>
                  <a:pt x="6587994" y="1566164"/>
                </a:cubicBezTo>
                <a:lnTo>
                  <a:pt x="6587994" y="1566164"/>
                </a:lnTo>
                <a:lnTo>
                  <a:pt x="6587994" y="1566164"/>
                </a:lnTo>
                <a:cubicBezTo>
                  <a:pt x="6437376" y="588518"/>
                  <a:pt x="5591048" y="80010"/>
                  <a:pt x="4756023" y="80010"/>
                </a:cubicBezTo>
                <a:cubicBezTo>
                  <a:pt x="3838194" y="80010"/>
                  <a:pt x="2907157" y="698881"/>
                  <a:pt x="2907030" y="1882394"/>
                </a:cubicBezTo>
                <a:lnTo>
                  <a:pt x="2907030" y="1882394"/>
                </a:lnTo>
                <a:lnTo>
                  <a:pt x="2905125" y="3255391"/>
                </a:lnTo>
                <a:lnTo>
                  <a:pt x="2903728" y="4045966"/>
                </a:lnTo>
                <a:lnTo>
                  <a:pt x="2903601" y="4045966"/>
                </a:lnTo>
                <a:lnTo>
                  <a:pt x="2903601" y="4062222"/>
                </a:lnTo>
                <a:lnTo>
                  <a:pt x="2903601" y="4083939"/>
                </a:lnTo>
                <a:lnTo>
                  <a:pt x="2903728" y="4083939"/>
                </a:lnTo>
                <a:lnTo>
                  <a:pt x="2903855" y="4112514"/>
                </a:lnTo>
                <a:lnTo>
                  <a:pt x="2903093" y="4654296"/>
                </a:lnTo>
                <a:cubicBezTo>
                  <a:pt x="2903093" y="5409565"/>
                  <a:pt x="2302383" y="5468112"/>
                  <a:pt x="2115820" y="5468112"/>
                </a:cubicBezTo>
                <a:cubicBezTo>
                  <a:pt x="1989582" y="5468112"/>
                  <a:pt x="1675257" y="5441188"/>
                  <a:pt x="1482471" y="5196840"/>
                </a:cubicBezTo>
                <a:lnTo>
                  <a:pt x="1482471" y="5196840"/>
                </a:lnTo>
                <a:cubicBezTo>
                  <a:pt x="1389761" y="5077333"/>
                  <a:pt x="1325118" y="4905629"/>
                  <a:pt x="1325118" y="4658360"/>
                </a:cubicBezTo>
                <a:lnTo>
                  <a:pt x="1325118" y="2984119"/>
                </a:lnTo>
                <a:lnTo>
                  <a:pt x="1321943" y="2984119"/>
                </a:lnTo>
                <a:lnTo>
                  <a:pt x="1321943" y="1918208"/>
                </a:lnTo>
                <a:lnTo>
                  <a:pt x="1319149" y="1918208"/>
                </a:lnTo>
                <a:lnTo>
                  <a:pt x="1319149" y="1818767"/>
                </a:lnTo>
                <a:cubicBezTo>
                  <a:pt x="1319149" y="867283"/>
                  <a:pt x="715264" y="280797"/>
                  <a:pt x="0" y="87376"/>
                </a:cubicBezTo>
                <a:lnTo>
                  <a:pt x="0" y="87376"/>
                </a:lnTo>
                <a:lnTo>
                  <a:pt x="0" y="113665"/>
                </a:lnTo>
                <a:lnTo>
                  <a:pt x="0" y="113665"/>
                </a:lnTo>
                <a:cubicBezTo>
                  <a:pt x="703199" y="306324"/>
                  <a:pt x="1293749" y="884174"/>
                  <a:pt x="1293749" y="1818767"/>
                </a:cubicBezTo>
                <a:lnTo>
                  <a:pt x="1293749" y="1943608"/>
                </a:lnTo>
                <a:lnTo>
                  <a:pt x="1296543" y="1943608"/>
                </a:lnTo>
                <a:lnTo>
                  <a:pt x="1296543" y="3009519"/>
                </a:lnTo>
                <a:lnTo>
                  <a:pt x="1299718" y="3009519"/>
                </a:lnTo>
                <a:lnTo>
                  <a:pt x="1299718" y="4658487"/>
                </a:lnTo>
                <a:cubicBezTo>
                  <a:pt x="1299718" y="4910328"/>
                  <a:pt x="1365758" y="5087874"/>
                  <a:pt x="1462532" y="5212715"/>
                </a:cubicBezTo>
                <a:cubicBezTo>
                  <a:pt x="1663065" y="5466842"/>
                  <a:pt x="1988058" y="5493639"/>
                  <a:pt x="2115820" y="5493639"/>
                </a:cubicBezTo>
                <a:cubicBezTo>
                  <a:pt x="2304542" y="5493639"/>
                  <a:pt x="2928493" y="5433060"/>
                  <a:pt x="2928493" y="4654423"/>
                </a:cubicBezTo>
                <a:lnTo>
                  <a:pt x="2929255" y="4112640"/>
                </a:lnTo>
                <a:lnTo>
                  <a:pt x="2929001" y="4061840"/>
                </a:lnTo>
                <a:lnTo>
                  <a:pt x="2932304" y="1882393"/>
                </a:lnTo>
                <a:cubicBezTo>
                  <a:pt x="2932304" y="716026"/>
                  <a:pt x="3848608" y="105410"/>
                  <a:pt x="4755896" y="105410"/>
                </a:cubicBezTo>
                <a:cubicBezTo>
                  <a:pt x="5581524" y="105410"/>
                  <a:pt x="6414389" y="607568"/>
                  <a:pt x="6562725" y="1569974"/>
                </a:cubicBezTo>
                <a:cubicBezTo>
                  <a:pt x="6578346" y="1670177"/>
                  <a:pt x="6586601" y="1775333"/>
                  <a:pt x="6586601" y="1885568"/>
                </a:cubicBezTo>
                <a:lnTo>
                  <a:pt x="6593206" y="2990214"/>
                </a:lnTo>
                <a:lnTo>
                  <a:pt x="6592824" y="2990214"/>
                </a:lnTo>
                <a:lnTo>
                  <a:pt x="6592824" y="4647311"/>
                </a:lnTo>
                <a:lnTo>
                  <a:pt x="6592824" y="4654296"/>
                </a:lnTo>
                <a:lnTo>
                  <a:pt x="6592824" y="4654296"/>
                </a:lnTo>
                <a:cubicBezTo>
                  <a:pt x="6592824" y="5433060"/>
                  <a:pt x="7221982" y="5493512"/>
                  <a:pt x="7412101" y="5493512"/>
                </a:cubicBezTo>
                <a:cubicBezTo>
                  <a:pt x="7600696" y="5493512"/>
                  <a:pt x="8224139" y="5433060"/>
                  <a:pt x="8224901" y="4655565"/>
                </a:cubicBezTo>
                <a:lnTo>
                  <a:pt x="8222743" y="4143756"/>
                </a:lnTo>
                <a:lnTo>
                  <a:pt x="8222743" y="1882394"/>
                </a:lnTo>
                <a:cubicBezTo>
                  <a:pt x="8222743" y="716026"/>
                  <a:pt x="9139048" y="105410"/>
                  <a:pt x="10046335" y="105410"/>
                </a:cubicBezTo>
                <a:cubicBezTo>
                  <a:pt x="10956925" y="105410"/>
                  <a:pt x="11876532" y="716026"/>
                  <a:pt x="11876532" y="1882394"/>
                </a:cubicBezTo>
                <a:lnTo>
                  <a:pt x="11876532" y="1882394"/>
                </a:lnTo>
                <a:lnTo>
                  <a:pt x="11875262" y="3213481"/>
                </a:lnTo>
                <a:lnTo>
                  <a:pt x="11876024" y="3213481"/>
                </a:lnTo>
                <a:lnTo>
                  <a:pt x="11873865" y="4654423"/>
                </a:lnTo>
                <a:cubicBezTo>
                  <a:pt x="11873865" y="4714494"/>
                  <a:pt x="11877675" y="4770374"/>
                  <a:pt x="11884660" y="4822317"/>
                </a:cubicBezTo>
                <a:cubicBezTo>
                  <a:pt x="11970385" y="5439283"/>
                  <a:pt x="12517882" y="5490083"/>
                  <a:pt x="12692634" y="5490083"/>
                </a:cubicBezTo>
                <a:cubicBezTo>
                  <a:pt x="12881356" y="5490083"/>
                  <a:pt x="13505307" y="5429504"/>
                  <a:pt x="13505307" y="4650740"/>
                </a:cubicBezTo>
                <a:lnTo>
                  <a:pt x="13501117" y="3195828"/>
                </a:lnTo>
                <a:lnTo>
                  <a:pt x="13500608" y="3195828"/>
                </a:lnTo>
                <a:lnTo>
                  <a:pt x="13500608" y="3055366"/>
                </a:lnTo>
                <a:lnTo>
                  <a:pt x="13500608" y="1804416"/>
                </a:lnTo>
                <a:lnTo>
                  <a:pt x="13500608" y="1800225"/>
                </a:lnTo>
                <a:cubicBezTo>
                  <a:pt x="13500608" y="1752600"/>
                  <a:pt x="13502640" y="1706245"/>
                  <a:pt x="13505688" y="1660271"/>
                </a:cubicBezTo>
                <a:lnTo>
                  <a:pt x="13505688" y="1653921"/>
                </a:lnTo>
                <a:lnTo>
                  <a:pt x="13506197" y="1653921"/>
                </a:lnTo>
                <a:lnTo>
                  <a:pt x="13507085" y="1642110"/>
                </a:lnTo>
                <a:cubicBezTo>
                  <a:pt x="13583794" y="616458"/>
                  <a:pt x="14402308" y="62738"/>
                  <a:pt x="15240000" y="25400"/>
                </a:cubicBezTo>
                <a:lnTo>
                  <a:pt x="15240000" y="25400"/>
                </a:lnTo>
                <a:lnTo>
                  <a:pt x="15240000" y="0"/>
                </a:lnTo>
                <a:close/>
                <a:moveTo>
                  <a:pt x="15240000" y="1002792"/>
                </a:moveTo>
                <a:cubicBezTo>
                  <a:pt x="15005050" y="1024382"/>
                  <a:pt x="14561946" y="1145540"/>
                  <a:pt x="14516735" y="1738630"/>
                </a:cubicBezTo>
                <a:lnTo>
                  <a:pt x="14516735" y="3208655"/>
                </a:lnTo>
                <a:lnTo>
                  <a:pt x="14516735" y="4687570"/>
                </a:lnTo>
                <a:cubicBezTo>
                  <a:pt x="14516735" y="5853938"/>
                  <a:pt x="13600430" y="6464554"/>
                  <a:pt x="12693143" y="6464554"/>
                </a:cubicBezTo>
                <a:cubicBezTo>
                  <a:pt x="11866881" y="6464554"/>
                  <a:pt x="11033380" y="5961634"/>
                  <a:pt x="10885933" y="4997831"/>
                </a:cubicBezTo>
                <a:cubicBezTo>
                  <a:pt x="10870439" y="4898136"/>
                  <a:pt x="10862311" y="4793488"/>
                  <a:pt x="10862311" y="4683887"/>
                </a:cubicBezTo>
                <a:lnTo>
                  <a:pt x="10862311" y="3213481"/>
                </a:lnTo>
                <a:lnTo>
                  <a:pt x="10862819" y="3213481"/>
                </a:lnTo>
                <a:lnTo>
                  <a:pt x="10862819" y="2849880"/>
                </a:lnTo>
                <a:lnTo>
                  <a:pt x="10865612" y="1915668"/>
                </a:lnTo>
                <a:cubicBezTo>
                  <a:pt x="10865612" y="1136904"/>
                  <a:pt x="10236455" y="1076452"/>
                  <a:pt x="10046335" y="1076452"/>
                </a:cubicBezTo>
                <a:cubicBezTo>
                  <a:pt x="9860534" y="1076452"/>
                  <a:pt x="9254363" y="1136523"/>
                  <a:pt x="9235313" y="1881378"/>
                </a:cubicBezTo>
                <a:lnTo>
                  <a:pt x="9234932" y="1894459"/>
                </a:lnTo>
                <a:lnTo>
                  <a:pt x="9235694" y="1894459"/>
                </a:lnTo>
                <a:lnTo>
                  <a:pt x="9235694" y="4687570"/>
                </a:lnTo>
                <a:lnTo>
                  <a:pt x="9248394" y="4687570"/>
                </a:lnTo>
                <a:lnTo>
                  <a:pt x="9235694" y="4687697"/>
                </a:lnTo>
                <a:lnTo>
                  <a:pt x="9235694" y="4688332"/>
                </a:lnTo>
                <a:lnTo>
                  <a:pt x="9235694" y="4688967"/>
                </a:lnTo>
                <a:lnTo>
                  <a:pt x="9235694" y="4691761"/>
                </a:lnTo>
                <a:cubicBezTo>
                  <a:pt x="9235694" y="5858129"/>
                  <a:pt x="8319262" y="6468745"/>
                  <a:pt x="7412101" y="6468745"/>
                </a:cubicBezTo>
                <a:cubicBezTo>
                  <a:pt x="6510782" y="6468745"/>
                  <a:pt x="5601081" y="5869940"/>
                  <a:pt x="5582793" y="4726686"/>
                </a:cubicBezTo>
                <a:lnTo>
                  <a:pt x="5582793" y="4726686"/>
                </a:lnTo>
                <a:lnTo>
                  <a:pt x="5575300" y="2974467"/>
                </a:lnTo>
                <a:lnTo>
                  <a:pt x="5575808" y="2974467"/>
                </a:lnTo>
                <a:lnTo>
                  <a:pt x="5575808" y="2101342"/>
                </a:lnTo>
                <a:lnTo>
                  <a:pt x="5575300" y="1915668"/>
                </a:lnTo>
                <a:lnTo>
                  <a:pt x="5575300" y="1915668"/>
                </a:lnTo>
                <a:cubicBezTo>
                  <a:pt x="5575300" y="1844167"/>
                  <a:pt x="5569966" y="1778635"/>
                  <a:pt x="5560060" y="1718564"/>
                </a:cubicBezTo>
                <a:cubicBezTo>
                  <a:pt x="5461508" y="1128776"/>
                  <a:pt x="4928362" y="1079627"/>
                  <a:pt x="4756404" y="1079627"/>
                </a:cubicBezTo>
                <a:cubicBezTo>
                  <a:pt x="4567682" y="1079627"/>
                  <a:pt x="3943731" y="1140206"/>
                  <a:pt x="3943731" y="1918970"/>
                </a:cubicBezTo>
                <a:lnTo>
                  <a:pt x="3943731" y="4062984"/>
                </a:lnTo>
                <a:lnTo>
                  <a:pt x="3941826" y="4726813"/>
                </a:lnTo>
                <a:lnTo>
                  <a:pt x="3941826" y="4726813"/>
                </a:lnTo>
                <a:cubicBezTo>
                  <a:pt x="3923538" y="5870067"/>
                  <a:pt x="3017139" y="6468871"/>
                  <a:pt x="2119122" y="6468871"/>
                </a:cubicBezTo>
                <a:cubicBezTo>
                  <a:pt x="1549908" y="6468871"/>
                  <a:pt x="977011" y="6229985"/>
                  <a:pt x="627761" y="5766435"/>
                </a:cubicBezTo>
                <a:cubicBezTo>
                  <a:pt x="416560" y="5488050"/>
                  <a:pt x="285750" y="5127625"/>
                  <a:pt x="285750" y="4687696"/>
                </a:cubicBezTo>
                <a:lnTo>
                  <a:pt x="282956" y="3073908"/>
                </a:lnTo>
                <a:lnTo>
                  <a:pt x="282956" y="1852168"/>
                </a:lnTo>
                <a:cubicBezTo>
                  <a:pt x="282956" y="1503172"/>
                  <a:pt x="156591" y="1298448"/>
                  <a:pt x="0" y="1178687"/>
                </a:cubicBezTo>
                <a:lnTo>
                  <a:pt x="0" y="1178687"/>
                </a:lnTo>
                <a:lnTo>
                  <a:pt x="0" y="1211199"/>
                </a:lnTo>
                <a:lnTo>
                  <a:pt x="0" y="1211199"/>
                </a:lnTo>
                <a:cubicBezTo>
                  <a:pt x="144018" y="1328801"/>
                  <a:pt x="257556" y="1525143"/>
                  <a:pt x="257556" y="1852168"/>
                </a:cubicBezTo>
                <a:lnTo>
                  <a:pt x="260350" y="4687697"/>
                </a:lnTo>
                <a:cubicBezTo>
                  <a:pt x="260350" y="5132959"/>
                  <a:pt x="392811" y="5498719"/>
                  <a:pt x="607568" y="5781802"/>
                </a:cubicBezTo>
                <a:lnTo>
                  <a:pt x="607568" y="5781802"/>
                </a:lnTo>
                <a:lnTo>
                  <a:pt x="607568" y="5781802"/>
                </a:lnTo>
                <a:cubicBezTo>
                  <a:pt x="960882" y="6250686"/>
                  <a:pt x="1538478" y="6492240"/>
                  <a:pt x="2111883" y="6494272"/>
                </a:cubicBezTo>
                <a:lnTo>
                  <a:pt x="2126488" y="6494272"/>
                </a:lnTo>
                <a:cubicBezTo>
                  <a:pt x="3032633" y="6491097"/>
                  <a:pt x="3948811" y="5884418"/>
                  <a:pt x="3967353" y="4727321"/>
                </a:cubicBezTo>
                <a:lnTo>
                  <a:pt x="3969258" y="4084193"/>
                </a:lnTo>
                <a:lnTo>
                  <a:pt x="3969258" y="4084193"/>
                </a:lnTo>
                <a:lnTo>
                  <a:pt x="3969258" y="1918843"/>
                </a:lnTo>
                <a:cubicBezTo>
                  <a:pt x="3969258" y="1163574"/>
                  <a:pt x="4569968" y="1104900"/>
                  <a:pt x="4756531" y="1104900"/>
                </a:cubicBezTo>
                <a:cubicBezTo>
                  <a:pt x="4927346" y="1104900"/>
                  <a:pt x="5439918" y="1153541"/>
                  <a:pt x="5535040" y="1722628"/>
                </a:cubicBezTo>
                <a:lnTo>
                  <a:pt x="5535040" y="1722628"/>
                </a:lnTo>
                <a:lnTo>
                  <a:pt x="5535040" y="1722628"/>
                </a:lnTo>
                <a:cubicBezTo>
                  <a:pt x="5544693" y="1781175"/>
                  <a:pt x="5549900" y="1845437"/>
                  <a:pt x="5549900" y="1915668"/>
                </a:cubicBezTo>
                <a:lnTo>
                  <a:pt x="5550408" y="2101342"/>
                </a:lnTo>
                <a:lnTo>
                  <a:pt x="5550408" y="2949067"/>
                </a:lnTo>
                <a:lnTo>
                  <a:pt x="5549900" y="2949067"/>
                </a:lnTo>
                <a:lnTo>
                  <a:pt x="5557520" y="4727067"/>
                </a:lnTo>
                <a:cubicBezTo>
                  <a:pt x="5576189" y="5886958"/>
                  <a:pt x="6499859" y="6493637"/>
                  <a:pt x="7411212" y="6494145"/>
                </a:cubicBezTo>
                <a:lnTo>
                  <a:pt x="7413243" y="6494145"/>
                </a:lnTo>
                <a:cubicBezTo>
                  <a:pt x="8330691" y="6493637"/>
                  <a:pt x="9261220" y="5874893"/>
                  <a:pt x="9261220" y="4691761"/>
                </a:cubicBezTo>
                <a:lnTo>
                  <a:pt x="9261220" y="4688459"/>
                </a:lnTo>
                <a:cubicBezTo>
                  <a:pt x="9261220" y="4688205"/>
                  <a:pt x="9261220" y="4687951"/>
                  <a:pt x="9261220" y="4687570"/>
                </a:cubicBezTo>
                <a:lnTo>
                  <a:pt x="9261220" y="1868932"/>
                </a:lnTo>
                <a:lnTo>
                  <a:pt x="9261093" y="1868932"/>
                </a:lnTo>
                <a:cubicBezTo>
                  <a:pt x="9286112" y="1159510"/>
                  <a:pt x="9863708" y="1101852"/>
                  <a:pt x="10046334" y="1101852"/>
                </a:cubicBezTo>
                <a:cubicBezTo>
                  <a:pt x="10234549" y="1101852"/>
                  <a:pt x="10840212" y="1160526"/>
                  <a:pt x="10840212" y="1915668"/>
                </a:cubicBezTo>
                <a:lnTo>
                  <a:pt x="10840212" y="1915668"/>
                </a:lnTo>
                <a:lnTo>
                  <a:pt x="10837418" y="2849753"/>
                </a:lnTo>
                <a:lnTo>
                  <a:pt x="10837418" y="3187954"/>
                </a:lnTo>
                <a:lnTo>
                  <a:pt x="10836910" y="3187954"/>
                </a:lnTo>
                <a:lnTo>
                  <a:pt x="10836910" y="4684014"/>
                </a:lnTo>
                <a:cubicBezTo>
                  <a:pt x="10836910" y="4794885"/>
                  <a:pt x="10845165" y="4900803"/>
                  <a:pt x="10860786" y="5001895"/>
                </a:cubicBezTo>
                <a:lnTo>
                  <a:pt x="10860786" y="5001895"/>
                </a:lnTo>
                <a:lnTo>
                  <a:pt x="10860786" y="5001895"/>
                </a:lnTo>
                <a:cubicBezTo>
                  <a:pt x="11010646" y="5980938"/>
                  <a:pt x="11857482" y="6490081"/>
                  <a:pt x="12693143" y="6490081"/>
                </a:cubicBezTo>
                <a:cubicBezTo>
                  <a:pt x="13610972" y="6490081"/>
                  <a:pt x="14542135" y="5871210"/>
                  <a:pt x="14542135" y="4687697"/>
                </a:cubicBezTo>
                <a:lnTo>
                  <a:pt x="14542135" y="1740027"/>
                </a:lnTo>
                <a:lnTo>
                  <a:pt x="14542135" y="1740027"/>
                </a:lnTo>
                <a:cubicBezTo>
                  <a:pt x="14585950" y="1168019"/>
                  <a:pt x="15010257" y="1049655"/>
                  <a:pt x="15240127" y="1028192"/>
                </a:cubicBezTo>
                <a:lnTo>
                  <a:pt x="15240127" y="1028192"/>
                </a:lnTo>
                <a:lnTo>
                  <a:pt x="15240127" y="1002792"/>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g2f113693c1b_0_548"/>
          <p:cNvSpPr/>
          <p:nvPr/>
        </p:nvSpPr>
        <p:spPr>
          <a:xfrm>
            <a:off x="14899564" y="516758"/>
            <a:ext cx="3126364" cy="511942"/>
          </a:xfrm>
          <a:custGeom>
            <a:rect b="b" l="l" r="r" t="t"/>
            <a:pathLst>
              <a:path extrusionOk="0" h="511942" w="3126364">
                <a:moveTo>
                  <a:pt x="0" y="0"/>
                </a:moveTo>
                <a:lnTo>
                  <a:pt x="3126363" y="0"/>
                </a:lnTo>
                <a:lnTo>
                  <a:pt x="3126363" y="511942"/>
                </a:lnTo>
                <a:lnTo>
                  <a:pt x="0" y="511942"/>
                </a:lnTo>
                <a:lnTo>
                  <a:pt x="0" y="0"/>
                </a:lnTo>
                <a:close/>
              </a:path>
            </a:pathLst>
          </a:custGeom>
          <a:blipFill rotWithShape="1">
            <a:blip r:embed="rId4">
              <a:alphaModFix/>
            </a:blip>
            <a:stretch>
              <a:fillRect b="0" l="0" r="0" t="0"/>
            </a:stretch>
          </a:blipFill>
          <a:ln>
            <a:noFill/>
          </a:ln>
        </p:spPr>
      </p:sp>
      <p:sp>
        <p:nvSpPr>
          <p:cNvPr id="213" name="Google Shape;213;g2f113693c1b_0_548"/>
          <p:cNvSpPr txBox="1"/>
          <p:nvPr/>
        </p:nvSpPr>
        <p:spPr>
          <a:xfrm>
            <a:off x="2827700" y="5660788"/>
            <a:ext cx="10126200" cy="769500"/>
          </a:xfrm>
          <a:prstGeom prst="rect">
            <a:avLst/>
          </a:prstGeom>
          <a:noFill/>
          <a:ln>
            <a:noFill/>
          </a:ln>
        </p:spPr>
        <p:txBody>
          <a:bodyPr anchorCtr="0" anchor="t" bIns="0" lIns="0" spcFirstLastPara="1" rIns="0" wrap="square" tIns="0">
            <a:spAutoFit/>
          </a:bodyPr>
          <a:lstStyle/>
          <a:p>
            <a:pPr indent="0" lvl="0" marL="0" marR="0" rtl="0" algn="l">
              <a:lnSpc>
                <a:spcPct val="110004"/>
              </a:lnSpc>
              <a:spcBef>
                <a:spcPts val="0"/>
              </a:spcBef>
              <a:spcAft>
                <a:spcPts val="0"/>
              </a:spcAft>
              <a:buClr>
                <a:srgbClr val="000000"/>
              </a:buClr>
              <a:buSzPts val="5000"/>
              <a:buFont typeface="Arial"/>
              <a:buNone/>
            </a:pPr>
            <a:r>
              <a:rPr b="0" i="0" lang="en-US" sz="5000" u="none" cap="none" strike="noStrike">
                <a:solidFill>
                  <a:srgbClr val="FFFFFF"/>
                </a:solidFill>
                <a:latin typeface="Homemade Apple"/>
                <a:ea typeface="Homemade Apple"/>
                <a:cs typeface="Homemade Apple"/>
                <a:sym typeface="Homemade Apple"/>
              </a:rPr>
              <a:t>Projects &amp; Publications</a:t>
            </a:r>
            <a:endParaRPr b="0" i="0" sz="5000" u="none" cap="none" strike="noStrike">
              <a:solidFill>
                <a:srgbClr val="000000"/>
              </a:solidFill>
              <a:latin typeface="Homemade Apple"/>
              <a:ea typeface="Homemade Apple"/>
              <a:cs typeface="Homemade Apple"/>
              <a:sym typeface="Homemade Apple"/>
            </a:endParaRPr>
          </a:p>
        </p:txBody>
      </p:sp>
      <p:sp>
        <p:nvSpPr>
          <p:cNvPr id="214" name="Google Shape;214;g2f113693c1b_0_548"/>
          <p:cNvSpPr/>
          <p:nvPr/>
        </p:nvSpPr>
        <p:spPr>
          <a:xfrm>
            <a:off x="6353760" y="5373414"/>
            <a:ext cx="4219950" cy="1335039"/>
          </a:xfrm>
          <a:custGeom>
            <a:rect b="b" l="l" r="r" t="t"/>
            <a:pathLst>
              <a:path extrusionOk="0" h="1335039" w="4219950">
                <a:moveTo>
                  <a:pt x="0" y="0"/>
                </a:moveTo>
                <a:lnTo>
                  <a:pt x="4219949" y="0"/>
                </a:lnTo>
                <a:lnTo>
                  <a:pt x="4219949" y="1335039"/>
                </a:lnTo>
                <a:lnTo>
                  <a:pt x="0" y="1335039"/>
                </a:lnTo>
                <a:lnTo>
                  <a:pt x="0" y="0"/>
                </a:lnTo>
                <a:close/>
              </a:path>
            </a:pathLst>
          </a:custGeom>
          <a:blipFill rotWithShape="1">
            <a:blip r:embed="rId5">
              <a:alphaModFix/>
            </a:blip>
            <a:stretch>
              <a:fillRect b="0" l="0" r="0" t="0"/>
            </a:stretch>
          </a:blipFill>
          <a:ln>
            <a:noFill/>
          </a:ln>
        </p:spPr>
      </p:sp>
      <p:sp>
        <p:nvSpPr>
          <p:cNvPr id="215" name="Google Shape;215;g2f113693c1b_0_548"/>
          <p:cNvSpPr/>
          <p:nvPr/>
        </p:nvSpPr>
        <p:spPr>
          <a:xfrm>
            <a:off x="5356030" y="2190781"/>
            <a:ext cx="944240" cy="188848"/>
          </a:xfrm>
          <a:custGeom>
            <a:rect b="b" l="l" r="r" t="t"/>
            <a:pathLst>
              <a:path extrusionOk="0" h="188848" w="944240">
                <a:moveTo>
                  <a:pt x="0" y="0"/>
                </a:moveTo>
                <a:lnTo>
                  <a:pt x="944240" y="0"/>
                </a:lnTo>
                <a:lnTo>
                  <a:pt x="944240" y="188849"/>
                </a:lnTo>
                <a:lnTo>
                  <a:pt x="0" y="188849"/>
                </a:lnTo>
                <a:lnTo>
                  <a:pt x="0" y="0"/>
                </a:lnTo>
                <a:close/>
              </a:path>
            </a:pathLst>
          </a:custGeom>
          <a:blipFill rotWithShape="1">
            <a:blip r:embed="rId6">
              <a:alphaModFix/>
            </a:blip>
            <a:stretch>
              <a:fillRect b="0" l="0" r="0" t="0"/>
            </a:stretch>
          </a:blipFill>
          <a:ln>
            <a:noFill/>
          </a:ln>
        </p:spPr>
      </p:sp>
      <p:sp>
        <p:nvSpPr>
          <p:cNvPr id="216" name="Google Shape;216;g2f113693c1b_0_548"/>
          <p:cNvSpPr/>
          <p:nvPr/>
        </p:nvSpPr>
        <p:spPr>
          <a:xfrm>
            <a:off x="5356030" y="2933825"/>
            <a:ext cx="944240" cy="188848"/>
          </a:xfrm>
          <a:custGeom>
            <a:rect b="b" l="l" r="r" t="t"/>
            <a:pathLst>
              <a:path extrusionOk="0" h="188848" w="944240">
                <a:moveTo>
                  <a:pt x="0" y="0"/>
                </a:moveTo>
                <a:lnTo>
                  <a:pt x="944240" y="0"/>
                </a:lnTo>
                <a:lnTo>
                  <a:pt x="944240" y="188848"/>
                </a:lnTo>
                <a:lnTo>
                  <a:pt x="0" y="188848"/>
                </a:lnTo>
                <a:lnTo>
                  <a:pt x="0" y="0"/>
                </a:lnTo>
                <a:close/>
              </a:path>
            </a:pathLst>
          </a:custGeom>
          <a:blipFill rotWithShape="1">
            <a:blip r:embed="rId7">
              <a:alphaModFix/>
            </a:blip>
            <a:stretch>
              <a:fillRect b="0" l="0" r="0" t="0"/>
            </a:stretch>
          </a:blipFill>
          <a:ln>
            <a:noFill/>
          </a:ln>
        </p:spPr>
      </p:sp>
      <p:sp>
        <p:nvSpPr>
          <p:cNvPr id="217" name="Google Shape;217;g2f113693c1b_0_548"/>
          <p:cNvSpPr/>
          <p:nvPr/>
        </p:nvSpPr>
        <p:spPr>
          <a:xfrm>
            <a:off x="5356030" y="3675123"/>
            <a:ext cx="944240" cy="188848"/>
          </a:xfrm>
          <a:custGeom>
            <a:rect b="b" l="l" r="r" t="t"/>
            <a:pathLst>
              <a:path extrusionOk="0" h="188848" w="944240">
                <a:moveTo>
                  <a:pt x="0" y="0"/>
                </a:moveTo>
                <a:lnTo>
                  <a:pt x="944240" y="0"/>
                </a:lnTo>
                <a:lnTo>
                  <a:pt x="944240" y="188848"/>
                </a:lnTo>
                <a:lnTo>
                  <a:pt x="0" y="188848"/>
                </a:lnTo>
                <a:lnTo>
                  <a:pt x="0" y="0"/>
                </a:lnTo>
                <a:close/>
              </a:path>
            </a:pathLst>
          </a:custGeom>
          <a:blipFill rotWithShape="1">
            <a:blip r:embed="rId8">
              <a:alphaModFix/>
            </a:blip>
            <a:stretch>
              <a:fillRect b="0" l="0" r="0" t="0"/>
            </a:stretch>
          </a:blipFill>
          <a:ln>
            <a:noFill/>
          </a:ln>
        </p:spPr>
      </p:sp>
      <p:sp>
        <p:nvSpPr>
          <p:cNvPr id="218" name="Google Shape;218;g2f113693c1b_0_548"/>
          <p:cNvSpPr/>
          <p:nvPr/>
        </p:nvSpPr>
        <p:spPr>
          <a:xfrm>
            <a:off x="5356030" y="4416421"/>
            <a:ext cx="944240" cy="188848"/>
          </a:xfrm>
          <a:custGeom>
            <a:rect b="b" l="l" r="r" t="t"/>
            <a:pathLst>
              <a:path extrusionOk="0" h="188848" w="944240">
                <a:moveTo>
                  <a:pt x="0" y="0"/>
                </a:moveTo>
                <a:lnTo>
                  <a:pt x="944240" y="0"/>
                </a:lnTo>
                <a:lnTo>
                  <a:pt x="944240" y="188848"/>
                </a:lnTo>
                <a:lnTo>
                  <a:pt x="0" y="188848"/>
                </a:lnTo>
                <a:lnTo>
                  <a:pt x="0" y="0"/>
                </a:lnTo>
                <a:close/>
              </a:path>
            </a:pathLst>
          </a:custGeom>
          <a:blipFill rotWithShape="1">
            <a:blip r:embed="rId9">
              <a:alphaModFix/>
            </a:blip>
            <a:stretch>
              <a:fillRect b="0" l="0" r="0" t="0"/>
            </a:stretch>
          </a:blipFill>
          <a:ln>
            <a:noFill/>
          </a:ln>
        </p:spPr>
      </p:sp>
      <p:sp>
        <p:nvSpPr>
          <p:cNvPr id="219" name="Google Shape;219;g2f113693c1b_0_548"/>
          <p:cNvSpPr/>
          <p:nvPr/>
        </p:nvSpPr>
        <p:spPr>
          <a:xfrm>
            <a:off x="1067267" y="6977852"/>
            <a:ext cx="3653269" cy="1289552"/>
          </a:xfrm>
          <a:custGeom>
            <a:rect b="b" l="l" r="r" t="t"/>
            <a:pathLst>
              <a:path extrusionOk="0" h="1289552" w="3653269">
                <a:moveTo>
                  <a:pt x="0" y="0"/>
                </a:moveTo>
                <a:lnTo>
                  <a:pt x="3653269" y="0"/>
                </a:lnTo>
                <a:lnTo>
                  <a:pt x="3653269" y="1289552"/>
                </a:lnTo>
                <a:lnTo>
                  <a:pt x="0" y="1289552"/>
                </a:lnTo>
                <a:lnTo>
                  <a:pt x="0" y="0"/>
                </a:lnTo>
                <a:close/>
              </a:path>
            </a:pathLst>
          </a:custGeom>
          <a:blipFill rotWithShape="1">
            <a:blip r:embed="rId10">
              <a:alphaModFix/>
            </a:blip>
            <a:stretch>
              <a:fillRect b="-72531" l="-22942" r="-28601" t="-42108"/>
            </a:stretch>
          </a:blipFill>
          <a:ln>
            <a:noFill/>
          </a:ln>
        </p:spPr>
      </p:sp>
      <p:sp>
        <p:nvSpPr>
          <p:cNvPr id="220" name="Google Shape;220;g2f113693c1b_0_548"/>
          <p:cNvSpPr/>
          <p:nvPr/>
        </p:nvSpPr>
        <p:spPr>
          <a:xfrm>
            <a:off x="4509252" y="6977852"/>
            <a:ext cx="3612620" cy="1595785"/>
          </a:xfrm>
          <a:custGeom>
            <a:rect b="b" l="l" r="r" t="t"/>
            <a:pathLst>
              <a:path extrusionOk="0" h="1595785" w="3612620">
                <a:moveTo>
                  <a:pt x="0" y="0"/>
                </a:moveTo>
                <a:lnTo>
                  <a:pt x="3612621" y="0"/>
                </a:lnTo>
                <a:lnTo>
                  <a:pt x="3612621" y="1595785"/>
                </a:lnTo>
                <a:lnTo>
                  <a:pt x="0" y="1595785"/>
                </a:lnTo>
                <a:lnTo>
                  <a:pt x="0" y="0"/>
                </a:lnTo>
                <a:close/>
              </a:path>
            </a:pathLst>
          </a:custGeom>
          <a:blipFill rotWithShape="1">
            <a:blip r:embed="rId11">
              <a:alphaModFix/>
            </a:blip>
            <a:stretch>
              <a:fillRect b="-67236" l="0" r="0" t="-59080"/>
            </a:stretch>
          </a:blipFill>
          <a:ln>
            <a:noFill/>
          </a:ln>
        </p:spPr>
      </p:sp>
      <p:sp>
        <p:nvSpPr>
          <p:cNvPr id="221" name="Google Shape;221;g2f113693c1b_0_548"/>
          <p:cNvSpPr/>
          <p:nvPr/>
        </p:nvSpPr>
        <p:spPr>
          <a:xfrm>
            <a:off x="8275025" y="7476866"/>
            <a:ext cx="2402168" cy="1163443"/>
          </a:xfrm>
          <a:custGeom>
            <a:rect b="b" l="l" r="r" t="t"/>
            <a:pathLst>
              <a:path extrusionOk="0" h="1163443" w="2402168">
                <a:moveTo>
                  <a:pt x="0" y="0"/>
                </a:moveTo>
                <a:lnTo>
                  <a:pt x="2402168" y="0"/>
                </a:lnTo>
                <a:lnTo>
                  <a:pt x="2402168" y="1163443"/>
                </a:lnTo>
                <a:lnTo>
                  <a:pt x="0" y="1163443"/>
                </a:lnTo>
                <a:lnTo>
                  <a:pt x="0" y="0"/>
                </a:lnTo>
                <a:close/>
              </a:path>
            </a:pathLst>
          </a:custGeom>
          <a:blipFill rotWithShape="1">
            <a:blip r:embed="rId12">
              <a:alphaModFix/>
            </a:blip>
            <a:stretch>
              <a:fillRect b="0" l="0" r="0" t="0"/>
            </a:stretch>
          </a:blipFill>
          <a:ln>
            <a:noFill/>
          </a:ln>
        </p:spPr>
      </p:sp>
      <p:sp>
        <p:nvSpPr>
          <p:cNvPr id="222" name="Google Shape;222;g2f113693c1b_0_548"/>
          <p:cNvSpPr/>
          <p:nvPr/>
        </p:nvSpPr>
        <p:spPr>
          <a:xfrm>
            <a:off x="1795498" y="8435605"/>
            <a:ext cx="2925039" cy="1442994"/>
          </a:xfrm>
          <a:custGeom>
            <a:rect b="b" l="l" r="r" t="t"/>
            <a:pathLst>
              <a:path extrusionOk="0" h="1442994" w="2925039">
                <a:moveTo>
                  <a:pt x="0" y="0"/>
                </a:moveTo>
                <a:lnTo>
                  <a:pt x="2925038" y="0"/>
                </a:lnTo>
                <a:lnTo>
                  <a:pt x="2925038" y="1442994"/>
                </a:lnTo>
                <a:lnTo>
                  <a:pt x="0" y="1442994"/>
                </a:lnTo>
                <a:lnTo>
                  <a:pt x="0" y="0"/>
                </a:lnTo>
                <a:close/>
              </a:path>
            </a:pathLst>
          </a:custGeom>
          <a:blipFill rotWithShape="1">
            <a:blip r:embed="rId13">
              <a:alphaModFix/>
            </a:blip>
            <a:stretch>
              <a:fillRect b="-69209" l="-64643" r="-75257" t="-16148"/>
            </a:stretch>
          </a:blipFill>
          <a:ln>
            <a:noFill/>
          </a:ln>
        </p:spPr>
      </p:sp>
      <p:sp>
        <p:nvSpPr>
          <p:cNvPr id="223" name="Google Shape;223;g2f113693c1b_0_548"/>
          <p:cNvSpPr/>
          <p:nvPr/>
        </p:nvSpPr>
        <p:spPr>
          <a:xfrm>
            <a:off x="4994197" y="8159786"/>
            <a:ext cx="3280828" cy="2197029"/>
          </a:xfrm>
          <a:custGeom>
            <a:rect b="b" l="l" r="r" t="t"/>
            <a:pathLst>
              <a:path extrusionOk="0" h="2197029" w="3280828">
                <a:moveTo>
                  <a:pt x="0" y="0"/>
                </a:moveTo>
                <a:lnTo>
                  <a:pt x="3280828" y="0"/>
                </a:lnTo>
                <a:lnTo>
                  <a:pt x="3280828" y="2197028"/>
                </a:lnTo>
                <a:lnTo>
                  <a:pt x="0" y="2197028"/>
                </a:lnTo>
                <a:lnTo>
                  <a:pt x="0" y="0"/>
                </a:lnTo>
                <a:close/>
              </a:path>
            </a:pathLst>
          </a:custGeom>
          <a:blipFill rotWithShape="1">
            <a:blip r:embed="rId14">
              <a:alphaModFix/>
            </a:blip>
            <a:stretch>
              <a:fillRect b="-25450" l="-44672" r="-55588" t="-24087"/>
            </a:stretch>
          </a:blipFill>
          <a:ln>
            <a:noFill/>
          </a:ln>
        </p:spPr>
      </p:sp>
      <p:sp>
        <p:nvSpPr>
          <p:cNvPr id="224" name="Google Shape;224;g2f113693c1b_0_548"/>
          <p:cNvSpPr txBox="1"/>
          <p:nvPr/>
        </p:nvSpPr>
        <p:spPr>
          <a:xfrm>
            <a:off x="1028700" y="839404"/>
            <a:ext cx="6654900" cy="1031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6700"/>
              <a:buFont typeface="Arial"/>
              <a:buNone/>
            </a:pPr>
            <a:r>
              <a:rPr b="0" i="0" lang="en-US" sz="6700" u="none" cap="none" strike="noStrike">
                <a:solidFill>
                  <a:srgbClr val="191919"/>
                </a:solidFill>
                <a:latin typeface="Poppins Medium"/>
                <a:ea typeface="Poppins Medium"/>
                <a:cs typeface="Poppins Medium"/>
                <a:sym typeface="Poppins Medium"/>
              </a:rPr>
              <a:t>Positions</a:t>
            </a:r>
            <a:endParaRPr b="0" i="0" sz="1400" u="none" cap="none" strike="noStrike">
              <a:solidFill>
                <a:srgbClr val="000000"/>
              </a:solidFill>
              <a:latin typeface="Arial"/>
              <a:ea typeface="Arial"/>
              <a:cs typeface="Arial"/>
              <a:sym typeface="Arial"/>
            </a:endParaRPr>
          </a:p>
        </p:txBody>
      </p:sp>
      <p:sp>
        <p:nvSpPr>
          <p:cNvPr id="225" name="Google Shape;225;g2f113693c1b_0_548"/>
          <p:cNvSpPr txBox="1"/>
          <p:nvPr/>
        </p:nvSpPr>
        <p:spPr>
          <a:xfrm>
            <a:off x="752751" y="2071825"/>
            <a:ext cx="4511100" cy="2693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2500"/>
              <a:buFont typeface="Arial"/>
              <a:buNone/>
            </a:pPr>
            <a:r>
              <a:rPr b="0" i="0" lang="en-US" sz="2500" u="none" cap="none" strike="noStrike">
                <a:solidFill>
                  <a:srgbClr val="3C62AC"/>
                </a:solidFill>
                <a:latin typeface="Poppins"/>
                <a:ea typeface="Poppins"/>
                <a:cs typeface="Poppins"/>
                <a:sym typeface="Poppins"/>
              </a:rPr>
              <a:t>Strategic Political Priorities</a:t>
            </a:r>
            <a:endParaRPr b="0" i="0" sz="2500" u="none" cap="none" strike="noStrike">
              <a:solidFill>
                <a:srgbClr val="000000"/>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2500"/>
              <a:buFont typeface="Arial"/>
              <a:buNone/>
            </a:pPr>
            <a:r>
              <a:t/>
            </a:r>
            <a:endParaRPr b="0" i="0" sz="2500" u="none" cap="none" strike="noStrike">
              <a:solidFill>
                <a:srgbClr val="3C62AC"/>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2500"/>
              <a:buFont typeface="Arial"/>
              <a:buNone/>
            </a:pPr>
            <a:r>
              <a:rPr b="0" i="0" lang="en-US" sz="2500" u="none" cap="none" strike="noStrike">
                <a:solidFill>
                  <a:srgbClr val="E83F55"/>
                </a:solidFill>
                <a:latin typeface="Poppins"/>
                <a:ea typeface="Poppins"/>
                <a:cs typeface="Poppins"/>
                <a:sym typeface="Poppins"/>
              </a:rPr>
              <a:t>Plan of Work</a:t>
            </a:r>
            <a:endParaRPr b="0" i="0" sz="2500" u="none" cap="none" strike="noStrike">
              <a:solidFill>
                <a:srgbClr val="000000"/>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2500"/>
              <a:buFont typeface="Arial"/>
              <a:buNone/>
            </a:pPr>
            <a:r>
              <a:t/>
            </a:r>
            <a:endParaRPr b="0" i="0" sz="2500" u="none" cap="none" strike="noStrike">
              <a:solidFill>
                <a:srgbClr val="E83F55"/>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2500"/>
              <a:buFont typeface="Arial"/>
              <a:buNone/>
            </a:pPr>
            <a:r>
              <a:rPr b="0" i="0" lang="en-US" sz="2500" u="none" cap="none" strike="noStrike">
                <a:solidFill>
                  <a:srgbClr val="007841"/>
                </a:solidFill>
                <a:latin typeface="Poppins"/>
                <a:ea typeface="Poppins"/>
                <a:cs typeface="Poppins"/>
                <a:sym typeface="Poppins"/>
              </a:rPr>
              <a:t>Policy Papers</a:t>
            </a:r>
            <a:endParaRPr b="0" i="0" sz="2500" u="none" cap="none" strike="noStrike">
              <a:solidFill>
                <a:srgbClr val="000000"/>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2500"/>
              <a:buFont typeface="Arial"/>
              <a:buNone/>
            </a:pPr>
            <a:r>
              <a:t/>
            </a:r>
            <a:endParaRPr b="0" i="0" sz="2500" u="none" cap="none" strike="noStrike">
              <a:solidFill>
                <a:srgbClr val="007841"/>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2500"/>
              <a:buFont typeface="Arial"/>
              <a:buNone/>
            </a:pPr>
            <a:r>
              <a:rPr b="0" i="0" lang="en-US" sz="2500" u="none" cap="none" strike="noStrike">
                <a:solidFill>
                  <a:srgbClr val="F6A030"/>
                </a:solidFill>
                <a:latin typeface="Poppins"/>
                <a:ea typeface="Poppins"/>
                <a:cs typeface="Poppins"/>
                <a:sym typeface="Poppins"/>
              </a:rPr>
              <a:t>Statements &amp; Resolutions</a:t>
            </a:r>
            <a:endParaRPr b="0" i="0" sz="2500" u="none" cap="none" strike="noStrike">
              <a:solidFill>
                <a:srgbClr val="000000"/>
              </a:solidFill>
              <a:latin typeface="Poppins"/>
              <a:ea typeface="Poppins"/>
              <a:cs typeface="Poppins"/>
              <a:sym typeface="Poppins"/>
            </a:endParaRPr>
          </a:p>
        </p:txBody>
      </p:sp>
      <p:sp>
        <p:nvSpPr>
          <p:cNvPr id="226" name="Google Shape;226;g2f113693c1b_0_548"/>
          <p:cNvSpPr txBox="1"/>
          <p:nvPr/>
        </p:nvSpPr>
        <p:spPr>
          <a:xfrm>
            <a:off x="6392450" y="2018288"/>
            <a:ext cx="11383800" cy="274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300"/>
              <a:buFont typeface="Arial"/>
              <a:buNone/>
            </a:pPr>
            <a:r>
              <a:rPr b="0" i="0" lang="en-US" sz="2300" u="none" cap="none" strike="noStrike">
                <a:solidFill>
                  <a:srgbClr val="000000"/>
                </a:solidFill>
                <a:latin typeface="Poppins"/>
                <a:ea typeface="Poppins"/>
                <a:cs typeface="Poppins"/>
                <a:sym typeface="Poppins"/>
              </a:rPr>
              <a:t>5-year strategic framework</a:t>
            </a:r>
            <a:endParaRPr b="0" i="0" sz="2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2300"/>
              <a:buFont typeface="Arial"/>
              <a:buNone/>
            </a:pPr>
            <a:r>
              <a:rPr b="0" i="0" lang="en-US" sz="2300" u="none" cap="none" strike="noStrike">
                <a:solidFill>
                  <a:srgbClr val="000000"/>
                </a:solidFill>
                <a:latin typeface="Poppins"/>
                <a:ea typeface="Poppins"/>
                <a:cs typeface="Poppins"/>
                <a:sym typeface="Poppins"/>
              </a:rPr>
              <a:t>Annual framework with short-term goals &amp; priorities for the current mandate</a:t>
            </a:r>
            <a:endParaRPr b="0" i="0" sz="23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2300"/>
              <a:buFont typeface="Arial"/>
              <a:buNone/>
            </a:pPr>
            <a:r>
              <a:rPr b="0" i="0" lang="en-US" sz="2300" u="none" cap="none" strike="noStrike">
                <a:solidFill>
                  <a:srgbClr val="000000"/>
                </a:solidFill>
                <a:latin typeface="Poppins"/>
                <a:ea typeface="Poppins"/>
                <a:cs typeface="Poppins"/>
                <a:sym typeface="Poppins"/>
              </a:rPr>
              <a:t>Comprise views overarching different fields of higher education</a:t>
            </a:r>
            <a:endParaRPr b="0" i="0" sz="2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2300"/>
              <a:buFont typeface="Arial"/>
              <a:buNone/>
            </a:pPr>
            <a:r>
              <a:rPr b="0" i="0" lang="en-US" sz="2300" u="none" cap="none" strike="noStrike">
                <a:solidFill>
                  <a:srgbClr val="000000"/>
                </a:solidFill>
                <a:latin typeface="Poppins"/>
                <a:ea typeface="Poppins"/>
                <a:cs typeface="Poppins"/>
                <a:sym typeface="Poppins"/>
              </a:rPr>
              <a:t>Statements &amp; Resolutions</a:t>
            </a:r>
            <a:endParaRPr b="0" i="0" sz="2300" u="none" cap="none" strike="noStrike">
              <a:solidFill>
                <a:srgbClr val="000000"/>
              </a:solidFill>
              <a:latin typeface="Poppins"/>
              <a:ea typeface="Poppins"/>
              <a:cs typeface="Poppins"/>
              <a:sym typeface="Poppins"/>
            </a:endParaRPr>
          </a:p>
        </p:txBody>
      </p:sp>
      <p:grpSp>
        <p:nvGrpSpPr>
          <p:cNvPr id="227" name="Google Shape;227;g2f113693c1b_0_548"/>
          <p:cNvGrpSpPr/>
          <p:nvPr/>
        </p:nvGrpSpPr>
        <p:grpSpPr>
          <a:xfrm>
            <a:off x="11894970" y="5638895"/>
            <a:ext cx="4053713" cy="4848826"/>
            <a:chOff x="4524" y="12603"/>
            <a:chExt cx="5404952" cy="6465100"/>
          </a:xfrm>
        </p:grpSpPr>
        <p:sp>
          <p:nvSpPr>
            <p:cNvPr id="228" name="Google Shape;228;g2f113693c1b_0_548"/>
            <p:cNvSpPr/>
            <p:nvPr/>
          </p:nvSpPr>
          <p:spPr>
            <a:xfrm rot="266558">
              <a:off x="225026" y="457580"/>
              <a:ext cx="4330430" cy="5861209"/>
            </a:xfrm>
            <a:custGeom>
              <a:rect b="b" l="l" r="r" t="t"/>
              <a:pathLst>
                <a:path extrusionOk="0" h="5858244" w="4328239">
                  <a:moveTo>
                    <a:pt x="0" y="0"/>
                  </a:moveTo>
                  <a:lnTo>
                    <a:pt x="4328239" y="0"/>
                  </a:lnTo>
                  <a:lnTo>
                    <a:pt x="4328239" y="5858244"/>
                  </a:lnTo>
                  <a:lnTo>
                    <a:pt x="0" y="5858244"/>
                  </a:lnTo>
                  <a:lnTo>
                    <a:pt x="0" y="0"/>
                  </a:lnTo>
                  <a:close/>
                </a:path>
              </a:pathLst>
            </a:custGeom>
            <a:blipFill rotWithShape="1">
              <a:blip r:embed="rId15">
                <a:alphaModFix amt="41000"/>
              </a:blip>
              <a:stretch>
                <a:fillRect b="0" l="0" r="0" t="0"/>
              </a:stretch>
            </a:blipFill>
            <a:ln>
              <a:noFill/>
            </a:ln>
          </p:spPr>
        </p:sp>
        <p:sp>
          <p:nvSpPr>
            <p:cNvPr id="229" name="Google Shape;229;g2f113693c1b_0_548"/>
            <p:cNvSpPr/>
            <p:nvPr/>
          </p:nvSpPr>
          <p:spPr>
            <a:xfrm rot="-322064">
              <a:off x="1149005" y="181490"/>
              <a:ext cx="3862612" cy="5373522"/>
            </a:xfrm>
            <a:custGeom>
              <a:rect b="b" l="l" r="r" t="t"/>
              <a:pathLst>
                <a:path extrusionOk="0" h="14362303" w="10323957">
                  <a:moveTo>
                    <a:pt x="10078466" y="0"/>
                  </a:moveTo>
                  <a:lnTo>
                    <a:pt x="0" y="174371"/>
                  </a:lnTo>
                  <a:lnTo>
                    <a:pt x="245491" y="14362303"/>
                  </a:lnTo>
                  <a:lnTo>
                    <a:pt x="10323957" y="14187932"/>
                  </a:lnTo>
                  <a:lnTo>
                    <a:pt x="10078466" y="0"/>
                  </a:lnTo>
                  <a:close/>
                </a:path>
              </a:pathLst>
            </a:custGeom>
            <a:blipFill rotWithShape="1">
              <a:blip r:embed="rId16">
                <a:alphaModFix/>
              </a:blip>
              <a:stretch>
                <a:fillRect b="-5152" l="-22832" r="-23651" t="0"/>
              </a:stretch>
            </a:blipFill>
            <a:ln>
              <a:noFill/>
            </a:ln>
          </p:spPr>
        </p:sp>
        <p:sp>
          <p:nvSpPr>
            <p:cNvPr id="230" name="Google Shape;230;g2f113693c1b_0_548"/>
            <p:cNvSpPr/>
            <p:nvPr/>
          </p:nvSpPr>
          <p:spPr>
            <a:xfrm rot="266558">
              <a:off x="706321" y="443203"/>
              <a:ext cx="1116416" cy="5242324"/>
            </a:xfrm>
            <a:custGeom>
              <a:rect b="b" l="l" r="r" t="t"/>
              <a:pathLst>
                <a:path extrusionOk="0" h="5239672" w="1115851">
                  <a:moveTo>
                    <a:pt x="0" y="0"/>
                  </a:moveTo>
                  <a:lnTo>
                    <a:pt x="1115851" y="0"/>
                  </a:lnTo>
                  <a:lnTo>
                    <a:pt x="1115851" y="5239672"/>
                  </a:lnTo>
                  <a:lnTo>
                    <a:pt x="0" y="5239672"/>
                  </a:lnTo>
                  <a:lnTo>
                    <a:pt x="0" y="0"/>
                  </a:lnTo>
                  <a:close/>
                </a:path>
              </a:pathLst>
            </a:custGeom>
            <a:blipFill rotWithShape="1">
              <a:blip r:embed="rId17">
                <a:alphaModFix/>
              </a:blip>
              <a:stretch>
                <a:fillRect b="0" l="0" r="0" t="0"/>
              </a:stretch>
            </a:blipFill>
            <a:ln>
              <a:noFill/>
            </a:ln>
          </p:spPr>
        </p:sp>
        <p:sp>
          <p:nvSpPr>
            <p:cNvPr id="231" name="Google Shape;231;g2f113693c1b_0_548"/>
            <p:cNvSpPr/>
            <p:nvPr/>
          </p:nvSpPr>
          <p:spPr>
            <a:xfrm rot="266558">
              <a:off x="859261" y="361690"/>
              <a:ext cx="1524460" cy="5322719"/>
            </a:xfrm>
            <a:custGeom>
              <a:rect b="b" l="l" r="r" t="t"/>
              <a:pathLst>
                <a:path extrusionOk="0" h="5320026" w="1523689">
                  <a:moveTo>
                    <a:pt x="0" y="0"/>
                  </a:moveTo>
                  <a:lnTo>
                    <a:pt x="1523690" y="0"/>
                  </a:lnTo>
                  <a:lnTo>
                    <a:pt x="1523690" y="5320026"/>
                  </a:lnTo>
                  <a:lnTo>
                    <a:pt x="0" y="5320026"/>
                  </a:lnTo>
                  <a:lnTo>
                    <a:pt x="0" y="0"/>
                  </a:lnTo>
                  <a:close/>
                </a:path>
              </a:pathLst>
            </a:custGeom>
            <a:blipFill rotWithShape="1">
              <a:blip r:embed="rId18">
                <a:alphaModFix/>
              </a:blip>
              <a:stretch>
                <a:fillRect b="0" l="0" r="0" t="0"/>
              </a:stretch>
            </a:blipFill>
            <a:ln>
              <a:noFill/>
            </a:ln>
          </p:spPr>
        </p:sp>
        <p:sp>
          <p:nvSpPr>
            <p:cNvPr id="232" name="Google Shape;232;g2f113693c1b_0_548"/>
            <p:cNvSpPr/>
            <p:nvPr/>
          </p:nvSpPr>
          <p:spPr>
            <a:xfrm rot="266558">
              <a:off x="3515789" y="3251647"/>
              <a:ext cx="1809633" cy="2240421"/>
            </a:xfrm>
            <a:custGeom>
              <a:rect b="b" l="l" r="r" t="t"/>
              <a:pathLst>
                <a:path extrusionOk="0" h="2239288" w="1808718">
                  <a:moveTo>
                    <a:pt x="0" y="0"/>
                  </a:moveTo>
                  <a:lnTo>
                    <a:pt x="1808718" y="0"/>
                  </a:lnTo>
                  <a:lnTo>
                    <a:pt x="1808718" y="2239288"/>
                  </a:lnTo>
                  <a:lnTo>
                    <a:pt x="0" y="2239288"/>
                  </a:lnTo>
                  <a:lnTo>
                    <a:pt x="0" y="0"/>
                  </a:lnTo>
                  <a:close/>
                </a:path>
              </a:pathLst>
            </a:custGeom>
            <a:blipFill rotWithShape="1">
              <a:blip r:embed="rId19">
                <a:alphaModFix/>
              </a:blip>
              <a:stretch>
                <a:fillRect b="0" l="0" r="0" t="0"/>
              </a:stretch>
            </a:blipFill>
            <a:ln>
              <a:noFill/>
            </a:ln>
          </p:spPr>
        </p:sp>
      </p:grpSp>
      <p:sp>
        <p:nvSpPr>
          <p:cNvPr id="233" name="Google Shape;233;g2f113693c1b_0_548"/>
          <p:cNvSpPr/>
          <p:nvPr/>
        </p:nvSpPr>
        <p:spPr>
          <a:xfrm flipH="1">
            <a:off x="10334091" y="5969885"/>
            <a:ext cx="2853025" cy="1120461"/>
          </a:xfrm>
          <a:custGeom>
            <a:rect b="b" l="l" r="r" t="t"/>
            <a:pathLst>
              <a:path extrusionOk="0" h="1120461" w="2853025">
                <a:moveTo>
                  <a:pt x="2853025" y="0"/>
                </a:moveTo>
                <a:lnTo>
                  <a:pt x="0" y="0"/>
                </a:lnTo>
                <a:lnTo>
                  <a:pt x="0" y="1120461"/>
                </a:lnTo>
                <a:lnTo>
                  <a:pt x="2853025" y="1120461"/>
                </a:lnTo>
                <a:lnTo>
                  <a:pt x="2853025" y="0"/>
                </a:lnTo>
                <a:close/>
              </a:path>
            </a:pathLst>
          </a:custGeom>
          <a:blipFill rotWithShape="1">
            <a:blip r:embed="rId20">
              <a:alphaModFix/>
            </a:blip>
            <a:stretch>
              <a:fillRect b="0" l="0" r="0" t="0"/>
            </a:stretch>
          </a:blipFill>
          <a:ln>
            <a:noFill/>
          </a:ln>
        </p:spPr>
      </p:sp>
      <p:sp>
        <p:nvSpPr>
          <p:cNvPr id="234" name="Google Shape;234;g2f113693c1b_0_548"/>
          <p:cNvSpPr/>
          <p:nvPr/>
        </p:nvSpPr>
        <p:spPr>
          <a:xfrm>
            <a:off x="8275025" y="9030834"/>
            <a:ext cx="3591173" cy="773789"/>
          </a:xfrm>
          <a:custGeom>
            <a:rect b="b" l="l" r="r" t="t"/>
            <a:pathLst>
              <a:path extrusionOk="0" h="773789" w="3591173">
                <a:moveTo>
                  <a:pt x="0" y="0"/>
                </a:moveTo>
                <a:lnTo>
                  <a:pt x="3591173" y="0"/>
                </a:lnTo>
                <a:lnTo>
                  <a:pt x="3591173" y="773789"/>
                </a:lnTo>
                <a:lnTo>
                  <a:pt x="0" y="773789"/>
                </a:lnTo>
                <a:lnTo>
                  <a:pt x="0" y="0"/>
                </a:lnTo>
                <a:close/>
              </a:path>
            </a:pathLst>
          </a:custGeom>
          <a:blipFill rotWithShape="1">
            <a:blip r:embed="rId21">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